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1.xml" ContentType="application/vnd.openxmlformats-officedocument.them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Metadata/LabelInfo.xml" ContentType="application/vnd.ms-office.classificationlabel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8" r:id="rId2"/>
    <p:sldId id="343" r:id="rId3"/>
    <p:sldId id="344" r:id="rId4"/>
    <p:sldId id="305" r:id="rId5"/>
    <p:sldId id="297" r:id="rId6"/>
    <p:sldId id="339" r:id="rId7"/>
    <p:sldId id="341" r:id="rId8"/>
    <p:sldId id="340" r:id="rId9"/>
    <p:sldId id="310" r:id="rId10"/>
    <p:sldId id="345" r:id="rId11"/>
    <p:sldId id="342" r:id="rId12"/>
    <p:sldId id="306" r:id="rId13"/>
    <p:sldId id="315" r:id="rId14"/>
    <p:sldId id="314" r:id="rId15"/>
    <p:sldId id="307" r:id="rId16"/>
    <p:sldId id="308" r:id="rId17"/>
    <p:sldId id="346" r:id="rId18"/>
    <p:sldId id="309" r:id="rId19"/>
    <p:sldId id="312" r:id="rId20"/>
    <p:sldId id="313" r:id="rId21"/>
    <p:sldId id="278" r:id="rId22"/>
  </p:sldIdLst>
  <p:sldSz cx="9144000" cy="5143500" type="screen16x9"/>
  <p:notesSz cx="6858000" cy="9144000"/>
  <p:defaultTextStyle>
    <a:defPPr marL="0" marR="0" lvl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</a:defRPr>
    </a:defPPr>
    <a:lvl1pPr marL="0" marR="0" lvl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Verdana"/>
      </a:defRPr>
    </a:lvl1pPr>
    <a:lvl2pPr marL="0" marR="0" lvl="1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Verdana"/>
      </a:defRPr>
    </a:lvl2pPr>
    <a:lvl3pPr marL="0" marR="0" lvl="2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Verdana"/>
      </a:defRPr>
    </a:lvl3pPr>
    <a:lvl4pPr marL="0" marR="0" lvl="3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Verdana"/>
      </a:defRPr>
    </a:lvl4pPr>
    <a:lvl5pPr marL="0" marR="0" lvl="4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Verdana"/>
      </a:defRPr>
    </a:lvl5pPr>
    <a:lvl6pPr marL="0" marR="0" lvl="5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Verdana"/>
      </a:defRPr>
    </a:lvl6pPr>
    <a:lvl7pPr marL="0" marR="0" lvl="6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Verdana"/>
      </a:defRPr>
    </a:lvl7pPr>
    <a:lvl8pPr marL="0" marR="0" lvl="7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Verdana"/>
      </a:defRPr>
    </a:lvl8pPr>
    <a:lvl9pPr marL="0" marR="0" lvl="8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Verdana"/>
      </a:defRPr>
    </a:lvl9pPr>
  </p:defaultTextStyle>
  <p:extLst>
    <p:ext uri="{521415D9-36F7-43E2-AB2F-B90AF26B5E84}">
      <p14:sectionLst xmlns:p14="http://schemas.microsoft.com/office/powerpoint/2010/main">
        <p14:section name="Default Section" id="{2DE78760-9D34-4C47-8D86-464F1CF90158}">
          <p14:sldIdLst>
            <p14:sldId id="258"/>
            <p14:sldId id="343"/>
            <p14:sldId id="344"/>
            <p14:sldId id="305"/>
            <p14:sldId id="297"/>
            <p14:sldId id="339"/>
            <p14:sldId id="341"/>
            <p14:sldId id="340"/>
            <p14:sldId id="310"/>
            <p14:sldId id="345"/>
            <p14:sldId id="342"/>
            <p14:sldId id="306"/>
            <p14:sldId id="315"/>
            <p14:sldId id="314"/>
            <p14:sldId id="307"/>
            <p14:sldId id="308"/>
            <p14:sldId id="346"/>
            <p14:sldId id="309"/>
            <p14:sldId id="312"/>
            <p14:sldId id="313"/>
            <p14:sldId id="278"/>
          </p14:sldIdLst>
        </p14:section>
        <p14:section name="Hidden" id="{B02A2C90-8B22-4A0D-883E-92A551642B1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7C16"/>
    <a:srgbClr val="4639FF"/>
    <a:srgbClr val="40B4FF"/>
    <a:srgbClr val="00FFEB"/>
    <a:srgbClr val="2FD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2774" autoAdjust="0"/>
  </p:normalViewPr>
  <p:slideViewPr>
    <p:cSldViewPr snapToGrid="0">
      <p:cViewPr>
        <p:scale>
          <a:sx n="96" d="100"/>
          <a:sy n="96" d="100"/>
        </p:scale>
        <p:origin x="1157" y="29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98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Alice\2025%20Presentation\20250506%20-%20Education%20Bureau\FoodTech%20startups%20(2025042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Global agri-foodtech investment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0AA-4FD3-8D2E-D729A514EC8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0AA-4FD3-8D2E-D729A514EC8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0AA-4FD3-8D2E-D729A514EC8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0AA-4FD3-8D2E-D729A514EC8D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0AA-4FD3-8D2E-D729A514EC8D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0AA-4FD3-8D2E-D729A514EC8D}"/>
                </c:ext>
              </c:extLst>
            </c:dLbl>
            <c:dLbl>
              <c:idx val="7"/>
              <c:layout>
                <c:manualLayout>
                  <c:x val="-9.9255608983961231E-3"/>
                  <c:y val="-3.7268538897203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0AA-4FD3-8D2E-D729A514EC8D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0AA-4FD3-8D2E-D729A514EC8D}"/>
                </c:ext>
              </c:extLst>
            </c:dLbl>
            <c:dLbl>
              <c:idx val="9"/>
              <c:layout>
                <c:manualLayout>
                  <c:x val="-2.3814833320915527E-2"/>
                  <c:y val="-8.9220882119904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C0C-485A-B289-0CC3FDFFD9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Sheet1!$A$4:$A$13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Sheet1!$B$4:$B$13</c:f>
              <c:numCache>
                <c:formatCode>General</c:formatCode>
                <c:ptCount val="10"/>
                <c:pt idx="0">
                  <c:v>5.9</c:v>
                </c:pt>
                <c:pt idx="1">
                  <c:v>10.9</c:v>
                </c:pt>
                <c:pt idx="2">
                  <c:v>8.6999999999999993</c:v>
                </c:pt>
                <c:pt idx="3">
                  <c:v>12.2</c:v>
                </c:pt>
                <c:pt idx="4">
                  <c:v>21.1</c:v>
                </c:pt>
                <c:pt idx="5">
                  <c:v>21.5</c:v>
                </c:pt>
                <c:pt idx="6">
                  <c:v>27.7</c:v>
                </c:pt>
                <c:pt idx="7">
                  <c:v>53.2</c:v>
                </c:pt>
                <c:pt idx="8">
                  <c:v>30.6</c:v>
                </c:pt>
                <c:pt idx="9">
                  <c:v>15.6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0AA-4FD3-8D2E-D729A514EC8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32873391"/>
        <c:axId val="275216528"/>
      </c:lineChart>
      <c:catAx>
        <c:axId val="632873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5216528"/>
        <c:crosses val="autoZero"/>
        <c:auto val="1"/>
        <c:lblAlgn val="ctr"/>
        <c:lblOffset val="100"/>
        <c:noMultiLvlLbl val="0"/>
      </c:catAx>
      <c:valAx>
        <c:axId val="2752165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800" dirty="0"/>
                  <a:t>Billions US$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873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'new bar (revised)'!$K$4</c:f>
              <c:strCache>
                <c:ptCount val="1"/>
                <c:pt idx="0">
                  <c:v>FoodTech companies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1.8518518518518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477-42E1-A2B7-316CC056AD76}"/>
                </c:ext>
              </c:extLst>
            </c:dLbl>
            <c:dLbl>
              <c:idx val="5"/>
              <c:layout>
                <c:manualLayout>
                  <c:x val="0"/>
                  <c:y val="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477-42E1-A2B7-316CC056AD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'new bar (revised)'!$J$5:$J$10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'new bar (revised)'!$K$5:$K$10</c:f>
              <c:numCache>
                <c:formatCode>General</c:formatCode>
                <c:ptCount val="6"/>
                <c:pt idx="0">
                  <c:v>41</c:v>
                </c:pt>
                <c:pt idx="1">
                  <c:v>32</c:v>
                </c:pt>
                <c:pt idx="2">
                  <c:v>44</c:v>
                </c:pt>
                <c:pt idx="3">
                  <c:v>40</c:v>
                </c:pt>
                <c:pt idx="4">
                  <c:v>106</c:v>
                </c:pt>
                <c:pt idx="5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77-42E1-A2B7-316CC056AD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07269712"/>
        <c:axId val="1307270072"/>
      </c:barChart>
      <c:catAx>
        <c:axId val="1307269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7270072"/>
        <c:crosses val="autoZero"/>
        <c:auto val="1"/>
        <c:lblAlgn val="ctr"/>
        <c:lblOffset val="100"/>
        <c:noMultiLvlLbl val="0"/>
      </c:catAx>
      <c:valAx>
        <c:axId val="1307270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726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C287DCF-7AB6-B9C8-5782-DE9097BC7A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DB9753-D1D0-ABD0-A7A1-2677629E61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F7EB1-C538-4176-AE29-4F9AC25E7382}" type="datetimeFigureOut">
              <a:rPr lang="en-GB" smtClean="0"/>
              <a:t>22/04/2025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2E713A-D8C3-DD25-FB2F-6B251F7150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428F86-6D9A-7047-2C66-E2B7D0F9CF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32FC4-115A-442B-905D-F0095D202CA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6973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Shape 101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018" name="Shape 10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45352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Verdana"/>
      </a:defRPr>
    </a:lvl1pPr>
    <a:lvl2pPr indent="228600" latinLnBrk="0">
      <a:defRPr sz="1200">
        <a:latin typeface="+mn-lt"/>
        <a:ea typeface="+mn-ea"/>
        <a:cs typeface="+mn-cs"/>
        <a:sym typeface="Verdana"/>
      </a:defRPr>
    </a:lvl2pPr>
    <a:lvl3pPr indent="457200" latinLnBrk="0">
      <a:defRPr sz="1200">
        <a:latin typeface="+mn-lt"/>
        <a:ea typeface="+mn-ea"/>
        <a:cs typeface="+mn-cs"/>
        <a:sym typeface="Verdana"/>
      </a:defRPr>
    </a:lvl3pPr>
    <a:lvl4pPr indent="685800" latinLnBrk="0">
      <a:defRPr sz="1200">
        <a:latin typeface="+mn-lt"/>
        <a:ea typeface="+mn-ea"/>
        <a:cs typeface="+mn-cs"/>
        <a:sym typeface="Verdana"/>
      </a:defRPr>
    </a:lvl4pPr>
    <a:lvl5pPr indent="914400" latinLnBrk="0">
      <a:defRPr sz="1200">
        <a:latin typeface="+mn-lt"/>
        <a:ea typeface="+mn-ea"/>
        <a:cs typeface="+mn-cs"/>
        <a:sym typeface="Verdana"/>
      </a:defRPr>
    </a:lvl5pPr>
    <a:lvl6pPr indent="1143000" latinLnBrk="0">
      <a:defRPr sz="1200">
        <a:latin typeface="+mn-lt"/>
        <a:ea typeface="+mn-ea"/>
        <a:cs typeface="+mn-cs"/>
        <a:sym typeface="Verdana"/>
      </a:defRPr>
    </a:lvl6pPr>
    <a:lvl7pPr indent="1371600" latinLnBrk="0">
      <a:defRPr sz="1200">
        <a:latin typeface="+mn-lt"/>
        <a:ea typeface="+mn-ea"/>
        <a:cs typeface="+mn-cs"/>
        <a:sym typeface="Verdana"/>
      </a:defRPr>
    </a:lvl7pPr>
    <a:lvl8pPr indent="1600200" latinLnBrk="0">
      <a:defRPr sz="1200">
        <a:latin typeface="+mn-lt"/>
        <a:ea typeface="+mn-ea"/>
        <a:cs typeface="+mn-cs"/>
        <a:sym typeface="Verdana"/>
      </a:defRPr>
    </a:lvl8pPr>
    <a:lvl9pPr indent="1828800" latinLnBrk="0">
      <a:defRPr sz="1200">
        <a:latin typeface="+mn-lt"/>
        <a:ea typeface="+mn-ea"/>
        <a:cs typeface="+mn-cs"/>
        <a:sym typeface="Verdana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521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579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145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336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dirty="0">
              <a:solidFill>
                <a:srgbClr val="1A1A1A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899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dirty="0">
              <a:solidFill>
                <a:srgbClr val="1A1A1A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02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7975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45593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E4423-DC6B-59F0-9695-F3BB6874D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E5944D-2797-0023-00E1-EE7D622DF6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F3225A-FB63-AB9F-7F6F-F24E8ECC79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78554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24466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dirty="0">
              <a:solidFill>
                <a:srgbClr val="1A1A1A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911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285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dirty="0">
              <a:solidFill>
                <a:srgbClr val="1A1A1A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795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762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234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129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492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213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62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037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118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2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Page -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>
            <a:extLst>
              <a:ext uri="{FF2B5EF4-FFF2-40B4-BE49-F238E27FC236}">
                <a16:creationId xmlns:a16="http://schemas.microsoft.com/office/drawing/2014/main" id="{E8C76E54-3952-2EB1-2021-8332A8075DB3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90108" y="1304103"/>
            <a:ext cx="4949514" cy="6750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SzTx/>
              <a:buFontTx/>
              <a:buNone/>
              <a:defRPr sz="3000" b="1">
                <a:solidFill>
                  <a:schemeClr val="tx2"/>
                </a:solidFill>
              </a:defRPr>
            </a:lvl1pPr>
            <a:lvl2pPr marL="763345" indent="-306154">
              <a:buFontTx/>
              <a:defRPr sz="3000" b="1">
                <a:solidFill>
                  <a:srgbClr val="464646"/>
                </a:solidFill>
              </a:defRPr>
            </a:lvl2pPr>
            <a:lvl3pPr marL="914382" indent="0">
              <a:buFontTx/>
              <a:buNone/>
              <a:defRPr sz="3000" b="1">
                <a:solidFill>
                  <a:srgbClr val="464646"/>
                </a:solidFill>
              </a:defRPr>
            </a:lvl3pPr>
            <a:lvl4pPr marL="1714466" indent="-342893">
              <a:buFontTx/>
              <a:defRPr sz="3000" b="1">
                <a:solidFill>
                  <a:srgbClr val="464646"/>
                </a:solidFill>
              </a:defRPr>
            </a:lvl4pPr>
            <a:lvl5pPr marL="2171656" indent="-342893">
              <a:buFontTx/>
              <a:defRPr sz="3000" b="1">
                <a:solidFill>
                  <a:srgbClr val="464646"/>
                </a:solidFill>
              </a:defRPr>
            </a:lvl5pPr>
          </a:lstStyle>
          <a:p>
            <a:r>
              <a:rPr dirty="0"/>
              <a:t>Title: 30pt, bold, dark grey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85604BC-4E2C-A0E3-F0C9-8B438813A8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9619" y="2247717"/>
            <a:ext cx="4950002" cy="8100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400"/>
              </a:spcBef>
              <a:buSzTx/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dirty="0"/>
              <a:t>Subtitle: 18pt, bold, orange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2F68D0-B499-C4A3-725C-7AED29DE267C}"/>
              </a:ext>
            </a:extLst>
          </p:cNvPr>
          <p:cNvSpPr/>
          <p:nvPr userDrawn="1"/>
        </p:nvSpPr>
        <p:spPr>
          <a:xfrm>
            <a:off x="-1" y="5035500"/>
            <a:ext cx="9144001" cy="108000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0324090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4">
            <a:extLst>
              <a:ext uri="{FF2B5EF4-FFF2-40B4-BE49-F238E27FC236}">
                <a16:creationId xmlns:a16="http://schemas.microsoft.com/office/drawing/2014/main" id="{DAB82FB4-48D4-AACF-9A1B-78B729E4C572}"/>
              </a:ext>
            </a:extLst>
          </p:cNvPr>
          <p:cNvSpPr/>
          <p:nvPr userDrawn="1"/>
        </p:nvSpPr>
        <p:spPr>
          <a:xfrm>
            <a:off x="0" y="545523"/>
            <a:ext cx="1492858" cy="380888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  <a:endParaRPr sz="13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65DA8A4-3490-482C-1253-3EF85B93351A}"/>
              </a:ext>
            </a:extLst>
          </p:cNvPr>
          <p:cNvSpPr/>
          <p:nvPr userDrawn="1"/>
        </p:nvSpPr>
        <p:spPr>
          <a:xfrm>
            <a:off x="624668" y="1142875"/>
            <a:ext cx="1722504" cy="2502653"/>
          </a:xfrm>
          <a:prstGeom prst="rect">
            <a:avLst/>
          </a:prstGeom>
          <a:gradFill flip="none" rotWithShape="1">
            <a:gsLst>
              <a:gs pos="100000">
                <a:srgbClr val="EA6416"/>
              </a:gs>
              <a:gs pos="0">
                <a:srgbClr val="EA7C16">
                  <a:lumMod val="100000"/>
                </a:srgbClr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66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618E8B-CCCB-E9FB-B421-C62D04251FC2}"/>
              </a:ext>
            </a:extLst>
          </p:cNvPr>
          <p:cNvSpPr/>
          <p:nvPr userDrawn="1"/>
        </p:nvSpPr>
        <p:spPr>
          <a:xfrm>
            <a:off x="624668" y="3648440"/>
            <a:ext cx="872541" cy="2259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75493F-730C-C323-EBFB-BF4367AE5EBB}"/>
              </a:ext>
            </a:extLst>
          </p:cNvPr>
          <p:cNvSpPr/>
          <p:nvPr userDrawn="1"/>
        </p:nvSpPr>
        <p:spPr>
          <a:xfrm>
            <a:off x="418057" y="1269117"/>
            <a:ext cx="206612" cy="26052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C1F991-D964-C733-CF4B-6AC1585BB1C8}"/>
              </a:ext>
            </a:extLst>
          </p:cNvPr>
          <p:cNvSpPr/>
          <p:nvPr userDrawn="1"/>
        </p:nvSpPr>
        <p:spPr>
          <a:xfrm>
            <a:off x="1500567" y="3645528"/>
            <a:ext cx="677309" cy="225943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D7F34787-793D-1BE5-E40B-E82D932C83DA}"/>
              </a:ext>
            </a:extLst>
          </p:cNvPr>
          <p:cNvGrpSpPr/>
          <p:nvPr userDrawn="1"/>
        </p:nvGrpSpPr>
        <p:grpSpPr>
          <a:xfrm>
            <a:off x="1147266" y="1962802"/>
            <a:ext cx="677308" cy="903077"/>
            <a:chOff x="0" y="0"/>
            <a:chExt cx="677307" cy="903075"/>
          </a:xfrm>
        </p:grpSpPr>
        <p:sp>
          <p:nvSpPr>
            <p:cNvPr id="11" name="Freeform: Shape 6">
              <a:extLst>
                <a:ext uri="{FF2B5EF4-FFF2-40B4-BE49-F238E27FC236}">
                  <a16:creationId xmlns:a16="http://schemas.microsoft.com/office/drawing/2014/main" id="{019BF98E-D53E-A7B1-5ECD-62E921D6F694}"/>
                </a:ext>
              </a:extLst>
            </p:cNvPr>
            <p:cNvSpPr/>
            <p:nvPr/>
          </p:nvSpPr>
          <p:spPr>
            <a:xfrm>
              <a:off x="116192" y="127480"/>
              <a:ext cx="162713" cy="125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54" y="16107"/>
                  </a:moveTo>
                  <a:lnTo>
                    <a:pt x="2119" y="9711"/>
                  </a:lnTo>
                  <a:lnTo>
                    <a:pt x="0" y="12458"/>
                  </a:lnTo>
                  <a:lnTo>
                    <a:pt x="7054" y="21600"/>
                  </a:lnTo>
                  <a:lnTo>
                    <a:pt x="21600" y="2746"/>
                  </a:lnTo>
                  <a:lnTo>
                    <a:pt x="19481" y="0"/>
                  </a:lnTo>
                  <a:lnTo>
                    <a:pt x="7054" y="1610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66"/>
              <a:endParaRPr dirty="0"/>
            </a:p>
          </p:txBody>
        </p:sp>
        <p:sp>
          <p:nvSpPr>
            <p:cNvPr id="12" name="Freeform: Shape 7">
              <a:extLst>
                <a:ext uri="{FF2B5EF4-FFF2-40B4-BE49-F238E27FC236}">
                  <a16:creationId xmlns:a16="http://schemas.microsoft.com/office/drawing/2014/main" id="{38D1BC9E-CA52-4509-2496-E4033EE6DF4E}"/>
                </a:ext>
              </a:extLst>
            </p:cNvPr>
            <p:cNvSpPr/>
            <p:nvPr/>
          </p:nvSpPr>
          <p:spPr>
            <a:xfrm>
              <a:off x="349942" y="191903"/>
              <a:ext cx="214481" cy="2257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66"/>
              <a:endParaRPr dirty="0"/>
            </a:p>
          </p:txBody>
        </p:sp>
        <p:sp>
          <p:nvSpPr>
            <p:cNvPr id="13" name="Freeform: Shape 9">
              <a:extLst>
                <a:ext uri="{FF2B5EF4-FFF2-40B4-BE49-F238E27FC236}">
                  <a16:creationId xmlns:a16="http://schemas.microsoft.com/office/drawing/2014/main" id="{45FF5144-C986-3CC2-58E6-203219DC0D0D}"/>
                </a:ext>
              </a:extLst>
            </p:cNvPr>
            <p:cNvSpPr/>
            <p:nvPr/>
          </p:nvSpPr>
          <p:spPr>
            <a:xfrm>
              <a:off x="116192" y="296806"/>
              <a:ext cx="162713" cy="125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54" y="16107"/>
                  </a:moveTo>
                  <a:lnTo>
                    <a:pt x="2119" y="9711"/>
                  </a:lnTo>
                  <a:lnTo>
                    <a:pt x="0" y="12458"/>
                  </a:lnTo>
                  <a:lnTo>
                    <a:pt x="7054" y="21600"/>
                  </a:lnTo>
                  <a:lnTo>
                    <a:pt x="21600" y="2746"/>
                  </a:lnTo>
                  <a:lnTo>
                    <a:pt x="19481" y="0"/>
                  </a:lnTo>
                  <a:lnTo>
                    <a:pt x="7054" y="1610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66"/>
              <a:endParaRPr dirty="0"/>
            </a:p>
          </p:txBody>
        </p:sp>
        <p:sp>
          <p:nvSpPr>
            <p:cNvPr id="14" name="Freeform: Shape 10">
              <a:extLst>
                <a:ext uri="{FF2B5EF4-FFF2-40B4-BE49-F238E27FC236}">
                  <a16:creationId xmlns:a16="http://schemas.microsoft.com/office/drawing/2014/main" id="{89A5A331-24EF-4D34-E96C-BBFCAA5DD49B}"/>
                </a:ext>
              </a:extLst>
            </p:cNvPr>
            <p:cNvSpPr/>
            <p:nvPr/>
          </p:nvSpPr>
          <p:spPr>
            <a:xfrm>
              <a:off x="349942" y="361229"/>
              <a:ext cx="214481" cy="2257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66"/>
              <a:endParaRPr dirty="0"/>
            </a:p>
          </p:txBody>
        </p:sp>
        <p:sp>
          <p:nvSpPr>
            <p:cNvPr id="15" name="Freeform: Shape 11">
              <a:extLst>
                <a:ext uri="{FF2B5EF4-FFF2-40B4-BE49-F238E27FC236}">
                  <a16:creationId xmlns:a16="http://schemas.microsoft.com/office/drawing/2014/main" id="{5B327781-A020-B97F-BFF0-F169DE50784B}"/>
                </a:ext>
              </a:extLst>
            </p:cNvPr>
            <p:cNvSpPr/>
            <p:nvPr/>
          </p:nvSpPr>
          <p:spPr>
            <a:xfrm>
              <a:off x="116192" y="466133"/>
              <a:ext cx="162713" cy="125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54" y="16107"/>
                  </a:moveTo>
                  <a:lnTo>
                    <a:pt x="2119" y="9711"/>
                  </a:lnTo>
                  <a:lnTo>
                    <a:pt x="0" y="12458"/>
                  </a:lnTo>
                  <a:lnTo>
                    <a:pt x="7054" y="21600"/>
                  </a:lnTo>
                  <a:lnTo>
                    <a:pt x="21600" y="2746"/>
                  </a:lnTo>
                  <a:lnTo>
                    <a:pt x="19481" y="0"/>
                  </a:lnTo>
                  <a:lnTo>
                    <a:pt x="7054" y="1610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66"/>
              <a:endParaRPr dirty="0"/>
            </a:p>
          </p:txBody>
        </p:sp>
        <p:sp>
          <p:nvSpPr>
            <p:cNvPr id="16" name="Freeform: Shape 12">
              <a:extLst>
                <a:ext uri="{FF2B5EF4-FFF2-40B4-BE49-F238E27FC236}">
                  <a16:creationId xmlns:a16="http://schemas.microsoft.com/office/drawing/2014/main" id="{0EEC2C9E-D489-E11C-7FEF-706FEFBC5233}"/>
                </a:ext>
              </a:extLst>
            </p:cNvPr>
            <p:cNvSpPr/>
            <p:nvPr/>
          </p:nvSpPr>
          <p:spPr>
            <a:xfrm>
              <a:off x="349942" y="530556"/>
              <a:ext cx="214481" cy="2257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66"/>
              <a:endParaRPr dirty="0"/>
            </a:p>
          </p:txBody>
        </p:sp>
        <p:sp>
          <p:nvSpPr>
            <p:cNvPr id="17" name="Freeform: Shape 33">
              <a:extLst>
                <a:ext uri="{FF2B5EF4-FFF2-40B4-BE49-F238E27FC236}">
                  <a16:creationId xmlns:a16="http://schemas.microsoft.com/office/drawing/2014/main" id="{194D581F-BDB5-74DF-281B-88FFB4ED8A30}"/>
                </a:ext>
              </a:extLst>
            </p:cNvPr>
            <p:cNvSpPr/>
            <p:nvPr/>
          </p:nvSpPr>
          <p:spPr>
            <a:xfrm>
              <a:off x="116192" y="635460"/>
              <a:ext cx="162713" cy="125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54" y="16107"/>
                  </a:moveTo>
                  <a:lnTo>
                    <a:pt x="2119" y="9711"/>
                  </a:lnTo>
                  <a:lnTo>
                    <a:pt x="0" y="12458"/>
                  </a:lnTo>
                  <a:lnTo>
                    <a:pt x="7054" y="21600"/>
                  </a:lnTo>
                  <a:lnTo>
                    <a:pt x="21600" y="2746"/>
                  </a:lnTo>
                  <a:lnTo>
                    <a:pt x="19481" y="0"/>
                  </a:lnTo>
                  <a:lnTo>
                    <a:pt x="7054" y="1610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66"/>
              <a:endParaRPr dirty="0"/>
            </a:p>
          </p:txBody>
        </p:sp>
        <p:sp>
          <p:nvSpPr>
            <p:cNvPr id="18" name="Freeform: Shape 34">
              <a:extLst>
                <a:ext uri="{FF2B5EF4-FFF2-40B4-BE49-F238E27FC236}">
                  <a16:creationId xmlns:a16="http://schemas.microsoft.com/office/drawing/2014/main" id="{9C0157C4-3106-EC12-4648-900D0E93D5A2}"/>
                </a:ext>
              </a:extLst>
            </p:cNvPr>
            <p:cNvSpPr/>
            <p:nvPr/>
          </p:nvSpPr>
          <p:spPr>
            <a:xfrm>
              <a:off x="349942" y="699883"/>
              <a:ext cx="214481" cy="2257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66"/>
              <a:endParaRPr dirty="0"/>
            </a:p>
          </p:txBody>
        </p:sp>
        <p:sp>
          <p:nvSpPr>
            <p:cNvPr id="19" name="Freeform: Shape 35">
              <a:extLst>
                <a:ext uri="{FF2B5EF4-FFF2-40B4-BE49-F238E27FC236}">
                  <a16:creationId xmlns:a16="http://schemas.microsoft.com/office/drawing/2014/main" id="{2E063DF6-1DD7-C16B-789C-8EA288ACCD43}"/>
                </a:ext>
              </a:extLst>
            </p:cNvPr>
            <p:cNvSpPr/>
            <p:nvPr/>
          </p:nvSpPr>
          <p:spPr>
            <a:xfrm>
              <a:off x="0" y="-1"/>
              <a:ext cx="677308" cy="90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720" y="540"/>
                  </a:moveTo>
                  <a:lnTo>
                    <a:pt x="20880" y="540"/>
                  </a:lnTo>
                  <a:lnTo>
                    <a:pt x="20880" y="21060"/>
                  </a:lnTo>
                  <a:lnTo>
                    <a:pt x="720" y="21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66"/>
              <a:endParaRPr dirty="0"/>
            </a:p>
          </p:txBody>
        </p:sp>
      </p:grp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B75D8ED-AB91-A58D-6B4E-71F1AA53CE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42210" y="545524"/>
            <a:ext cx="5123865" cy="5013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/>
            </a:lvl1pPr>
          </a:lstStyle>
          <a:p>
            <a:pPr lvl="0"/>
            <a:r>
              <a:rPr lang="en-US" dirty="0"/>
              <a:t>Add your title here</a:t>
            </a:r>
          </a:p>
        </p:txBody>
      </p:sp>
      <p:sp>
        <p:nvSpPr>
          <p:cNvPr id="28" name="Graphic 13">
            <a:extLst>
              <a:ext uri="{FF2B5EF4-FFF2-40B4-BE49-F238E27FC236}">
                <a16:creationId xmlns:a16="http://schemas.microsoft.com/office/drawing/2014/main" id="{B3124BEA-9AF2-945D-27FE-8A73A76873EB}"/>
              </a:ext>
            </a:extLst>
          </p:cNvPr>
          <p:cNvSpPr/>
          <p:nvPr userDrawn="1"/>
        </p:nvSpPr>
        <p:spPr>
          <a:xfrm>
            <a:off x="2995647" y="2699299"/>
            <a:ext cx="430888" cy="302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06" y="0"/>
                </a:moveTo>
                <a:lnTo>
                  <a:pt x="7738" y="16108"/>
                </a:lnTo>
                <a:lnTo>
                  <a:pt x="1987" y="7721"/>
                </a:lnTo>
                <a:lnTo>
                  <a:pt x="0" y="10417"/>
                </a:lnTo>
                <a:lnTo>
                  <a:pt x="7644" y="21600"/>
                </a:lnTo>
                <a:lnTo>
                  <a:pt x="9655" y="18937"/>
                </a:lnTo>
                <a:lnTo>
                  <a:pt x="21600" y="2796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defTabSz="914466"/>
            <a:endParaRPr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AD72F12-B735-B427-0A0F-2D8A3F4F67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5213" y="1238634"/>
            <a:ext cx="4360862" cy="50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/>
              <a:t>This is a sample text. Insert your desired text here. This is a sample text. </a:t>
            </a:r>
          </a:p>
          <a:p>
            <a:pPr lvl="0"/>
            <a:endParaRPr lang="en-US" dirty="0"/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CFB5EEC1-A5E8-9138-9B32-2E7CC7C9AB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5213" y="1948202"/>
            <a:ext cx="4360862" cy="50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/>
              <a:t>This is a sample text. Insert your desired text here. This is a sample text. </a:t>
            </a:r>
          </a:p>
          <a:p>
            <a:pPr lvl="0"/>
            <a:endParaRPr lang="en-US" dirty="0"/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D2D6BB08-1414-F439-4B22-6876E2A8CF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5213" y="2659602"/>
            <a:ext cx="4360862" cy="50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/>
              <a:t>This is a sample text. Insert your desired text here. This is a sample text. </a:t>
            </a:r>
          </a:p>
          <a:p>
            <a:pPr lvl="0"/>
            <a:endParaRPr lang="en-US" dirty="0"/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E380AD9-4BB5-B4CA-1043-691D575C68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5213" y="3357185"/>
            <a:ext cx="4360862" cy="50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/>
              <a:t>This is a sample text. Insert your desired text here. This is a sample text. </a:t>
            </a:r>
          </a:p>
          <a:p>
            <a:pPr lvl="0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326BD4A-850E-6959-63E8-4D87FFD3AE4F}"/>
              </a:ext>
            </a:extLst>
          </p:cNvPr>
          <p:cNvGrpSpPr/>
          <p:nvPr userDrawn="1"/>
        </p:nvGrpSpPr>
        <p:grpSpPr>
          <a:xfrm>
            <a:off x="2943774" y="1273859"/>
            <a:ext cx="482761" cy="430888"/>
            <a:chOff x="2943774" y="1273859"/>
            <a:chExt cx="482761" cy="430888"/>
          </a:xfrm>
        </p:grpSpPr>
        <p:sp>
          <p:nvSpPr>
            <p:cNvPr id="32" name="Oval 14">
              <a:extLst>
                <a:ext uri="{FF2B5EF4-FFF2-40B4-BE49-F238E27FC236}">
                  <a16:creationId xmlns:a16="http://schemas.microsoft.com/office/drawing/2014/main" id="{24332359-FEAB-241E-CA77-435FEA39D222}"/>
                </a:ext>
              </a:extLst>
            </p:cNvPr>
            <p:cNvSpPr/>
            <p:nvPr/>
          </p:nvSpPr>
          <p:spPr>
            <a:xfrm>
              <a:off x="2943774" y="1273859"/>
              <a:ext cx="430888" cy="43088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66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3" name="Graphic 13">
              <a:extLst>
                <a:ext uri="{FF2B5EF4-FFF2-40B4-BE49-F238E27FC236}">
                  <a16:creationId xmlns:a16="http://schemas.microsoft.com/office/drawing/2014/main" id="{1FAB15DB-9DD0-2CAC-3DE0-A4A7957816F9}"/>
                </a:ext>
              </a:extLst>
            </p:cNvPr>
            <p:cNvSpPr/>
            <p:nvPr/>
          </p:nvSpPr>
          <p:spPr>
            <a:xfrm>
              <a:off x="2995647" y="1313556"/>
              <a:ext cx="430888" cy="302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06" y="0"/>
                  </a:moveTo>
                  <a:lnTo>
                    <a:pt x="7738" y="16108"/>
                  </a:lnTo>
                  <a:lnTo>
                    <a:pt x="1987" y="7721"/>
                  </a:lnTo>
                  <a:lnTo>
                    <a:pt x="0" y="10417"/>
                  </a:lnTo>
                  <a:lnTo>
                    <a:pt x="7644" y="21600"/>
                  </a:lnTo>
                  <a:lnTo>
                    <a:pt x="9655" y="18937"/>
                  </a:lnTo>
                  <a:lnTo>
                    <a:pt x="21600" y="279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66"/>
              <a:endParaRPr dirty="0"/>
            </a:p>
          </p:txBody>
        </p:sp>
      </p:grpSp>
      <p:grpSp>
        <p:nvGrpSpPr>
          <p:cNvPr id="34" name="Group">
            <a:extLst>
              <a:ext uri="{FF2B5EF4-FFF2-40B4-BE49-F238E27FC236}">
                <a16:creationId xmlns:a16="http://schemas.microsoft.com/office/drawing/2014/main" id="{9D1F6314-07DA-B155-45F2-92A45B9289B0}"/>
              </a:ext>
            </a:extLst>
          </p:cNvPr>
          <p:cNvGrpSpPr/>
          <p:nvPr userDrawn="1"/>
        </p:nvGrpSpPr>
        <p:grpSpPr>
          <a:xfrm>
            <a:off x="2943774" y="1952589"/>
            <a:ext cx="482760" cy="430887"/>
            <a:chOff x="0" y="0"/>
            <a:chExt cx="382769" cy="34164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47A6C4D-DF0D-CE9D-A2CF-C619BFFBF65A}"/>
                </a:ext>
              </a:extLst>
            </p:cNvPr>
            <p:cNvSpPr/>
            <p:nvPr/>
          </p:nvSpPr>
          <p:spPr>
            <a:xfrm>
              <a:off x="0" y="0"/>
              <a:ext cx="341641" cy="341641"/>
            </a:xfrm>
            <a:prstGeom prst="ellipse">
              <a:avLst/>
            </a:prstGeom>
            <a:solidFill>
              <a:srgbClr val="EA7C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66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6" name="Graphic 13">
              <a:extLst>
                <a:ext uri="{FF2B5EF4-FFF2-40B4-BE49-F238E27FC236}">
                  <a16:creationId xmlns:a16="http://schemas.microsoft.com/office/drawing/2014/main" id="{5F243FBD-95B1-460B-8099-F0CC8E50AA4E}"/>
                </a:ext>
              </a:extLst>
            </p:cNvPr>
            <p:cNvSpPr/>
            <p:nvPr/>
          </p:nvSpPr>
          <p:spPr>
            <a:xfrm>
              <a:off x="41129" y="31475"/>
              <a:ext cx="341641" cy="239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06" y="0"/>
                  </a:moveTo>
                  <a:lnTo>
                    <a:pt x="7738" y="16108"/>
                  </a:lnTo>
                  <a:lnTo>
                    <a:pt x="1987" y="7721"/>
                  </a:lnTo>
                  <a:lnTo>
                    <a:pt x="0" y="10417"/>
                  </a:lnTo>
                  <a:lnTo>
                    <a:pt x="7644" y="21600"/>
                  </a:lnTo>
                  <a:lnTo>
                    <a:pt x="9655" y="18937"/>
                  </a:lnTo>
                  <a:lnTo>
                    <a:pt x="21600" y="279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66"/>
              <a:endParaRPr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3A9866C-5C78-D2F7-7DE0-C2B611BD32DC}"/>
              </a:ext>
            </a:extLst>
          </p:cNvPr>
          <p:cNvGrpSpPr/>
          <p:nvPr userDrawn="1"/>
        </p:nvGrpSpPr>
        <p:grpSpPr>
          <a:xfrm>
            <a:off x="2943774" y="2659602"/>
            <a:ext cx="482761" cy="430888"/>
            <a:chOff x="2943774" y="2659602"/>
            <a:chExt cx="482761" cy="43088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0230851-39DA-14CE-1ADA-21AC78D295CC}"/>
                </a:ext>
              </a:extLst>
            </p:cNvPr>
            <p:cNvSpPr/>
            <p:nvPr/>
          </p:nvSpPr>
          <p:spPr>
            <a:xfrm>
              <a:off x="2943774" y="2659602"/>
              <a:ext cx="430888" cy="430888"/>
            </a:xfrm>
            <a:prstGeom prst="ellipse">
              <a:avLst/>
            </a:prstGeom>
            <a:solidFill>
              <a:srgbClr val="002B6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66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9" name="Graphic 13">
              <a:extLst>
                <a:ext uri="{FF2B5EF4-FFF2-40B4-BE49-F238E27FC236}">
                  <a16:creationId xmlns:a16="http://schemas.microsoft.com/office/drawing/2014/main" id="{7B28C0B5-F2A7-3568-2552-B61A7107A981}"/>
                </a:ext>
              </a:extLst>
            </p:cNvPr>
            <p:cNvSpPr/>
            <p:nvPr/>
          </p:nvSpPr>
          <p:spPr>
            <a:xfrm>
              <a:off x="2995647" y="2699299"/>
              <a:ext cx="430888" cy="302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06" y="0"/>
                  </a:moveTo>
                  <a:lnTo>
                    <a:pt x="7738" y="16108"/>
                  </a:lnTo>
                  <a:lnTo>
                    <a:pt x="1987" y="7721"/>
                  </a:lnTo>
                  <a:lnTo>
                    <a:pt x="0" y="10417"/>
                  </a:lnTo>
                  <a:lnTo>
                    <a:pt x="7644" y="21600"/>
                  </a:lnTo>
                  <a:lnTo>
                    <a:pt x="9655" y="18937"/>
                  </a:lnTo>
                  <a:lnTo>
                    <a:pt x="21600" y="279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66"/>
              <a:endParaRPr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1A27EF5-C409-806E-C1B0-F1648F4F5856}"/>
              </a:ext>
            </a:extLst>
          </p:cNvPr>
          <p:cNvSpPr/>
          <p:nvPr userDrawn="1"/>
        </p:nvSpPr>
        <p:spPr>
          <a:xfrm>
            <a:off x="-1" y="5035500"/>
            <a:ext cx="9144001" cy="108000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764948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4">
            <a:extLst>
              <a:ext uri="{FF2B5EF4-FFF2-40B4-BE49-F238E27FC236}">
                <a16:creationId xmlns:a16="http://schemas.microsoft.com/office/drawing/2014/main" id="{DAB82FB4-48D4-AACF-9A1B-78B729E4C572}"/>
              </a:ext>
            </a:extLst>
          </p:cNvPr>
          <p:cNvSpPr/>
          <p:nvPr userDrawn="1"/>
        </p:nvSpPr>
        <p:spPr>
          <a:xfrm>
            <a:off x="0" y="545523"/>
            <a:ext cx="1492858" cy="380888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  <a:endParaRPr sz="13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65DA8A4-3490-482C-1253-3EF85B93351A}"/>
              </a:ext>
            </a:extLst>
          </p:cNvPr>
          <p:cNvSpPr/>
          <p:nvPr userDrawn="1"/>
        </p:nvSpPr>
        <p:spPr>
          <a:xfrm>
            <a:off x="624668" y="1142875"/>
            <a:ext cx="1722504" cy="2502653"/>
          </a:xfrm>
          <a:prstGeom prst="rect">
            <a:avLst/>
          </a:prstGeom>
          <a:gradFill flip="none" rotWithShape="1">
            <a:gsLst>
              <a:gs pos="100000">
                <a:srgbClr val="EA6416"/>
              </a:gs>
              <a:gs pos="0">
                <a:srgbClr val="EA7C16">
                  <a:lumMod val="100000"/>
                </a:srgbClr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66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618E8B-CCCB-E9FB-B421-C62D04251FC2}"/>
              </a:ext>
            </a:extLst>
          </p:cNvPr>
          <p:cNvSpPr/>
          <p:nvPr userDrawn="1"/>
        </p:nvSpPr>
        <p:spPr>
          <a:xfrm>
            <a:off x="624668" y="3648440"/>
            <a:ext cx="872541" cy="2259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75493F-730C-C323-EBFB-BF4367AE5EBB}"/>
              </a:ext>
            </a:extLst>
          </p:cNvPr>
          <p:cNvSpPr/>
          <p:nvPr userDrawn="1"/>
        </p:nvSpPr>
        <p:spPr>
          <a:xfrm>
            <a:off x="418057" y="1269117"/>
            <a:ext cx="206612" cy="26052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C1F991-D964-C733-CF4B-6AC1585BB1C8}"/>
              </a:ext>
            </a:extLst>
          </p:cNvPr>
          <p:cNvSpPr/>
          <p:nvPr userDrawn="1"/>
        </p:nvSpPr>
        <p:spPr>
          <a:xfrm>
            <a:off x="1500567" y="3645528"/>
            <a:ext cx="677309" cy="225943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B75D8ED-AB91-A58D-6B4E-71F1AA53CE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42210" y="545524"/>
            <a:ext cx="5123865" cy="5013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/>
            </a:lvl1pPr>
          </a:lstStyle>
          <a:p>
            <a:pPr lvl="0"/>
            <a:r>
              <a:rPr lang="en-US" dirty="0"/>
              <a:t>Add your title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A27EF5-C409-806E-C1B0-F1648F4F5856}"/>
              </a:ext>
            </a:extLst>
          </p:cNvPr>
          <p:cNvSpPr/>
          <p:nvPr userDrawn="1"/>
        </p:nvSpPr>
        <p:spPr>
          <a:xfrm>
            <a:off x="-1" y="5035500"/>
            <a:ext cx="9144001" cy="108000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3088519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DD1E1F-7AD8-220C-734B-8EACF500A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6B9171-9C6B-30EB-0505-2384AA125E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69112" y="1087438"/>
            <a:ext cx="6380480" cy="49752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buNone/>
              <a:defRPr b="1">
                <a:solidFill>
                  <a:srgbClr val="EA7C16"/>
                </a:solidFill>
              </a:defRPr>
            </a:lvl1pPr>
          </a:lstStyle>
          <a:p>
            <a:pPr lvl="0"/>
            <a:r>
              <a:rPr lang="en-US" dirty="0"/>
              <a:t>Add your divider title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D453D-9A5E-BA76-0C71-53C9652745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6467" y="1584960"/>
            <a:ext cx="4683125" cy="325437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buNone/>
              <a:defRPr sz="2000" b="1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/>
              <a:t>Add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49011482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xels-photo-7652179.jpeg">
            <a:extLst>
              <a:ext uri="{FF2B5EF4-FFF2-40B4-BE49-F238E27FC236}">
                <a16:creationId xmlns:a16="http://schemas.microsoft.com/office/drawing/2014/main" id="{5AA4E2BB-5630-CC01-FA46-41F823A01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400800" cy="5143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FE3095-86E1-F8E5-D15F-C951B4B31DA0}"/>
              </a:ext>
            </a:extLst>
          </p:cNvPr>
          <p:cNvSpPr/>
          <p:nvPr userDrawn="1"/>
        </p:nvSpPr>
        <p:spPr>
          <a:xfrm>
            <a:off x="758253" y="814666"/>
            <a:ext cx="6477000" cy="2902624"/>
          </a:xfrm>
          <a:prstGeom prst="rect">
            <a:avLst/>
          </a:prstGeom>
          <a:solidFill>
            <a:srgbClr val="EA7C16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  <a:endParaRPr sz="13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228F82-F598-EFFF-ACD0-3B11C4771C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212" y="1153112"/>
            <a:ext cx="5728288" cy="5070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</a:t>
            </a:r>
            <a:r>
              <a:rPr lang="zh-TW" altLang="en-US" dirty="0"/>
              <a:t> </a:t>
            </a:r>
            <a:r>
              <a:rPr lang="en-US" altLang="zh-TW" dirty="0"/>
              <a:t>your</a:t>
            </a:r>
            <a:r>
              <a:rPr lang="zh-TW" altLang="en-US" dirty="0"/>
              <a:t> </a:t>
            </a:r>
            <a:r>
              <a:rPr lang="en-US" altLang="zh-TW" dirty="0"/>
              <a:t>divider</a:t>
            </a:r>
            <a:r>
              <a:rPr lang="zh-TW" altLang="en-US" dirty="0"/>
              <a:t> </a:t>
            </a:r>
            <a:r>
              <a:rPr lang="en-US" altLang="zh-TW" dirty="0"/>
              <a:t>title here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FD87776-4E1D-DF6D-8E9D-57F9FF23E2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93212" y="1709619"/>
            <a:ext cx="4415822" cy="4635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57672874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Full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8E07FF-BE15-5602-91DC-D337A52F063B}"/>
              </a:ext>
            </a:extLst>
          </p:cNvPr>
          <p:cNvSpPr/>
          <p:nvPr userDrawn="1"/>
        </p:nvSpPr>
        <p:spPr>
          <a:xfrm flipV="1">
            <a:off x="-1" y="312750"/>
            <a:ext cx="191589" cy="784670"/>
          </a:xfrm>
          <a:prstGeom prst="rect">
            <a:avLst/>
          </a:prstGeom>
          <a:solidFill>
            <a:srgbClr val="EA7C1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FE79C4-F2AD-6E50-E52A-E46081BD4DFA}"/>
              </a:ext>
            </a:extLst>
          </p:cNvPr>
          <p:cNvSpPr/>
          <p:nvPr userDrawn="1"/>
        </p:nvSpPr>
        <p:spPr>
          <a:xfrm>
            <a:off x="-1" y="5035500"/>
            <a:ext cx="9144001" cy="108000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0822A4-FAA8-F20A-5A29-42CDF579FF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5962" y="312749"/>
            <a:ext cx="8446088" cy="39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</a:t>
            </a:r>
            <a:r>
              <a:rPr lang="zh-TW" altLang="en-US" dirty="0"/>
              <a:t> </a:t>
            </a:r>
            <a:r>
              <a:rPr lang="en-US" altLang="zh-TW" dirty="0"/>
              <a:t>your</a:t>
            </a:r>
            <a:r>
              <a:rPr lang="zh-TW" altLang="en-US" dirty="0"/>
              <a:t> </a:t>
            </a:r>
            <a:r>
              <a:rPr lang="en-US" altLang="zh-TW" dirty="0"/>
              <a:t>divider</a:t>
            </a:r>
            <a:r>
              <a:rPr lang="zh-TW" altLang="en-US" dirty="0"/>
              <a:t> </a:t>
            </a:r>
            <a:r>
              <a:rPr lang="en-US" altLang="zh-TW" dirty="0"/>
              <a:t>title here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09F4CD2-8681-CA73-96AC-B05E3AAF5B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5962" y="737420"/>
            <a:ext cx="8446088" cy="360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 your subtitle here</a:t>
            </a:r>
          </a:p>
        </p:txBody>
      </p:sp>
      <p:pic>
        <p:nvPicPr>
          <p:cNvPr id="10" name="Picture 2" descr="Picture 2">
            <a:extLst>
              <a:ext uri="{FF2B5EF4-FFF2-40B4-BE49-F238E27FC236}">
                <a16:creationId xmlns:a16="http://schemas.microsoft.com/office/drawing/2014/main" id="{2163CA7D-143D-3DF9-5894-0DF6600D3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7710" y="4536593"/>
            <a:ext cx="623890" cy="47744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4F548BF3-A631-10F2-31AA-80D4F13BD02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82050" y="0"/>
            <a:ext cx="360000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ctr">
              <a:defRPr sz="1000" b="1">
                <a:solidFill>
                  <a:schemeClr val="tx2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908729-6E6E-93D3-BFD0-CB78AFA361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6550" y="1282699"/>
            <a:ext cx="8445500" cy="325389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133125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1F7FAB2F-9841-75F7-EFBD-7ECE1751EA6F}"/>
              </a:ext>
            </a:extLst>
          </p:cNvPr>
          <p:cNvSpPr/>
          <p:nvPr userDrawn="1"/>
        </p:nvSpPr>
        <p:spPr>
          <a:xfrm>
            <a:off x="-1" y="0"/>
            <a:ext cx="3013098" cy="5143500"/>
          </a:xfrm>
          <a:prstGeom prst="rect">
            <a:avLst/>
          </a:prstGeom>
          <a:gradFill>
            <a:gsLst>
              <a:gs pos="0">
                <a:srgbClr val="FF9900"/>
              </a:gs>
              <a:gs pos="72520">
                <a:srgbClr val="EA6416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EA6416"/>
                </a:solidFill>
              </a:defRPr>
            </a:pPr>
            <a:endParaRPr sz="1300" dirty="0"/>
          </a:p>
        </p:txBody>
      </p:sp>
      <p:pic>
        <p:nvPicPr>
          <p:cNvPr id="5" name="Picture 4" descr="A close-up of a person shaking hands&#10;&#10;Description automatically generated">
            <a:extLst>
              <a:ext uri="{FF2B5EF4-FFF2-40B4-BE49-F238E27FC236}">
                <a16:creationId xmlns:a16="http://schemas.microsoft.com/office/drawing/2014/main" id="{FF8BDED9-7EEB-E367-A4CB-84CDFCC50F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658" y="-8467"/>
            <a:ext cx="2131229" cy="5151967"/>
          </a:xfrm>
          <a:prstGeom prst="rect">
            <a:avLst/>
          </a:prstGeom>
        </p:spPr>
      </p:pic>
      <p:sp>
        <p:nvSpPr>
          <p:cNvPr id="6" name="Rectangle 27">
            <a:extLst>
              <a:ext uri="{FF2B5EF4-FFF2-40B4-BE49-F238E27FC236}">
                <a16:creationId xmlns:a16="http://schemas.microsoft.com/office/drawing/2014/main" id="{EF192C69-2ED9-E803-23CB-E8E4C5966EF3}"/>
              </a:ext>
            </a:extLst>
          </p:cNvPr>
          <p:cNvSpPr/>
          <p:nvPr userDrawn="1"/>
        </p:nvSpPr>
        <p:spPr>
          <a:xfrm>
            <a:off x="2880356" y="0"/>
            <a:ext cx="2136549" cy="5143500"/>
          </a:xfrm>
          <a:prstGeom prst="rect">
            <a:avLst/>
          </a:prstGeom>
          <a:solidFill>
            <a:srgbClr val="EA7C16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685786">
              <a:defRPr sz="1300">
                <a:solidFill>
                  <a:srgbClr val="FFFFFF"/>
                </a:solidFill>
              </a:defRPr>
            </a:pPr>
            <a:endParaRPr sz="1300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4941C91-3011-E395-26AF-7700BC0240F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23570" y="858846"/>
            <a:ext cx="2770802" cy="239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1">
                <a:solidFill>
                  <a:srgbClr val="EA7C16"/>
                </a:solidFill>
              </a:defRPr>
            </a:lvl1pPr>
          </a:lstStyle>
          <a:p>
            <a:pPr lvl="0"/>
            <a:r>
              <a:rPr lang="en-US" dirty="0"/>
              <a:t>Placeholder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36E9FB67-ED1F-0C2E-080E-9827007BAD8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23570" y="1162670"/>
            <a:ext cx="2770802" cy="79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/>
              <a:t>This is a sample text. Insert your desired text here. 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E34E9CCB-A3E9-AEA7-0EDC-85B289138F3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23570" y="2103170"/>
            <a:ext cx="2770802" cy="239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1">
                <a:solidFill>
                  <a:srgbClr val="EA7C16"/>
                </a:solidFill>
              </a:defRPr>
            </a:lvl1pPr>
          </a:lstStyle>
          <a:p>
            <a:pPr lvl="0"/>
            <a:r>
              <a:rPr lang="en-US" dirty="0"/>
              <a:t>Placeholder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10E1AEF1-4491-7D84-075B-1E9D16CB8D5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23570" y="2406994"/>
            <a:ext cx="2770802" cy="79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/>
              <a:t>This is a sample text. Insert your desired text here. 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83BAD92B-E981-EABD-17AF-82C03010E77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23570" y="3342366"/>
            <a:ext cx="2770802" cy="239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1">
                <a:solidFill>
                  <a:srgbClr val="EA7C16"/>
                </a:solidFill>
              </a:defRPr>
            </a:lvl1pPr>
          </a:lstStyle>
          <a:p>
            <a:pPr lvl="0"/>
            <a:r>
              <a:rPr lang="en-US" dirty="0"/>
              <a:t>Placeholder</a:t>
            </a:r>
          </a:p>
        </p:txBody>
      </p:sp>
      <p:sp>
        <p:nvSpPr>
          <p:cNvPr id="37" name="Text Placeholder 32">
            <a:extLst>
              <a:ext uri="{FF2B5EF4-FFF2-40B4-BE49-F238E27FC236}">
                <a16:creationId xmlns:a16="http://schemas.microsoft.com/office/drawing/2014/main" id="{DF642549-11CD-BDE5-EC5F-A38C82A5FB8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23570" y="3646190"/>
            <a:ext cx="2770802" cy="79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/>
              <a:t>This is a sample text. Insert your desired text here. 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B3F5B0AC-C472-1B41-A77F-F1609F2C1A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3375" y="774700"/>
            <a:ext cx="2228850" cy="892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409547971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922729-D9FF-397B-A8D2-CB1B13F5F3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AF6E3A5-3F1C-7487-EE59-363ACA4B52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499" y="1651679"/>
            <a:ext cx="3448565" cy="242605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80" b="1">
                <a:solidFill>
                  <a:srgbClr val="404040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8DF547-DD62-A00D-8B03-72FE0885009C}"/>
              </a:ext>
            </a:extLst>
          </p:cNvPr>
          <p:cNvSpPr/>
          <p:nvPr userDrawn="1"/>
        </p:nvSpPr>
        <p:spPr>
          <a:xfrm>
            <a:off x="-1" y="5035500"/>
            <a:ext cx="9144001" cy="108000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4571032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E502A8-1556-D87E-7259-3286A0D91F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1045AA-CAAB-973C-8277-3D7A1051D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864280"/>
            <a:ext cx="9143999" cy="412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80" b="1">
                <a:solidFill>
                  <a:srgbClr val="404040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74765401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Page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:\MCS-A.Corp Mktg\Corporate Marketing Support\PPT template design\2015_Placed_Files\PPT_cover_NoVisual_CouncilChamber_2015092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21" y="-2857"/>
            <a:ext cx="9137650" cy="514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8800" y="1890000"/>
            <a:ext cx="6094800" cy="67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4646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Thank you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118EA0-A130-0FBE-0060-D434E7954653}"/>
              </a:ext>
            </a:extLst>
          </p:cNvPr>
          <p:cNvSpPr/>
          <p:nvPr userDrawn="1"/>
        </p:nvSpPr>
        <p:spPr>
          <a:xfrm>
            <a:off x="-1" y="5035500"/>
            <a:ext cx="9144001" cy="108000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8786483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ing Page -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C5D3C-9436-43B5-DF57-8FB304B2B1CA}"/>
              </a:ext>
            </a:extLst>
          </p:cNvPr>
          <p:cNvSpPr/>
          <p:nvPr userDrawn="1"/>
        </p:nvSpPr>
        <p:spPr>
          <a:xfrm>
            <a:off x="-1" y="5035500"/>
            <a:ext cx="9144001" cy="108000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Page -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A3F306-A960-7EA2-1288-3CF33306647D}"/>
              </a:ext>
            </a:extLst>
          </p:cNvPr>
          <p:cNvSpPr/>
          <p:nvPr userDrawn="1"/>
        </p:nvSpPr>
        <p:spPr>
          <a:xfrm>
            <a:off x="-1" y="5035500"/>
            <a:ext cx="9144001" cy="108000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  <p:pic>
        <p:nvPicPr>
          <p:cNvPr id="6" name="Picture 2" descr="Picture 2">
            <a:extLst>
              <a:ext uri="{FF2B5EF4-FFF2-40B4-BE49-F238E27FC236}">
                <a16:creationId xmlns:a16="http://schemas.microsoft.com/office/drawing/2014/main" id="{14C9E74C-5C4E-722A-4ACB-6D632A720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7710" y="4536593"/>
            <a:ext cx="623890" cy="47744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Body Level One…">
            <a:extLst>
              <a:ext uri="{FF2B5EF4-FFF2-40B4-BE49-F238E27FC236}">
                <a16:creationId xmlns:a16="http://schemas.microsoft.com/office/drawing/2014/main" id="{9B9B8042-DC43-2520-EA3F-D7940AA989C3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90108" y="1304103"/>
            <a:ext cx="4949514" cy="6750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SzTx/>
              <a:buFontTx/>
              <a:buNone/>
              <a:defRPr sz="3000" b="1">
                <a:solidFill>
                  <a:schemeClr val="tx2"/>
                </a:solidFill>
              </a:defRPr>
            </a:lvl1pPr>
            <a:lvl2pPr marL="763345" indent="-306154">
              <a:buFontTx/>
              <a:defRPr sz="3000" b="1">
                <a:solidFill>
                  <a:srgbClr val="464646"/>
                </a:solidFill>
              </a:defRPr>
            </a:lvl2pPr>
            <a:lvl3pPr marL="914382" indent="0">
              <a:buFontTx/>
              <a:buNone/>
              <a:defRPr sz="3000" b="1">
                <a:solidFill>
                  <a:srgbClr val="464646"/>
                </a:solidFill>
              </a:defRPr>
            </a:lvl3pPr>
            <a:lvl4pPr marL="1714466" indent="-342893">
              <a:buFontTx/>
              <a:defRPr sz="3000" b="1">
                <a:solidFill>
                  <a:srgbClr val="464646"/>
                </a:solidFill>
              </a:defRPr>
            </a:lvl4pPr>
            <a:lvl5pPr marL="2171656" indent="-342893">
              <a:buFontTx/>
              <a:defRPr sz="3000" b="1">
                <a:solidFill>
                  <a:srgbClr val="464646"/>
                </a:solidFill>
              </a:defRPr>
            </a:lvl5pPr>
          </a:lstStyle>
          <a:p>
            <a:r>
              <a:rPr dirty="0"/>
              <a:t>Title: 30pt, bold, dark grey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2976830-2733-F6BA-F5AF-BA526D4CB5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9619" y="2247717"/>
            <a:ext cx="4950002" cy="8100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400"/>
              </a:spcBef>
              <a:buSzTx/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dirty="0"/>
              <a:t>Subtitle: 18pt, bold, orange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ing Page -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C42476-2AEF-CCDC-AC6D-F01B7BEEC288}"/>
              </a:ext>
            </a:extLst>
          </p:cNvPr>
          <p:cNvSpPr/>
          <p:nvPr userDrawn="1"/>
        </p:nvSpPr>
        <p:spPr>
          <a:xfrm>
            <a:off x="-1" y="5035500"/>
            <a:ext cx="9144001" cy="108000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Page -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9422D5-41ED-9D4C-1552-74779E410F56}"/>
              </a:ext>
            </a:extLst>
          </p:cNvPr>
          <p:cNvSpPr/>
          <p:nvPr userDrawn="1"/>
        </p:nvSpPr>
        <p:spPr>
          <a:xfrm>
            <a:off x="-1" y="5035500"/>
            <a:ext cx="9144001" cy="108000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0B748A11-2D5F-9A13-D9E5-0A10CB45D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7710" y="4536593"/>
            <a:ext cx="623890" cy="47744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Body Level One…">
            <a:extLst>
              <a:ext uri="{FF2B5EF4-FFF2-40B4-BE49-F238E27FC236}">
                <a16:creationId xmlns:a16="http://schemas.microsoft.com/office/drawing/2014/main" id="{3FEC43DB-318B-C05A-8792-416A3E822524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90108" y="1304103"/>
            <a:ext cx="4949514" cy="6750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SzTx/>
              <a:buFontTx/>
              <a:buNone/>
              <a:defRPr sz="3000" b="1">
                <a:solidFill>
                  <a:schemeClr val="tx2"/>
                </a:solidFill>
              </a:defRPr>
            </a:lvl1pPr>
            <a:lvl2pPr marL="763345" indent="-306154">
              <a:buFontTx/>
              <a:defRPr sz="3000" b="1">
                <a:solidFill>
                  <a:srgbClr val="464646"/>
                </a:solidFill>
              </a:defRPr>
            </a:lvl2pPr>
            <a:lvl3pPr marL="914382" indent="0">
              <a:buFontTx/>
              <a:buNone/>
              <a:defRPr sz="3000" b="1">
                <a:solidFill>
                  <a:srgbClr val="464646"/>
                </a:solidFill>
              </a:defRPr>
            </a:lvl3pPr>
            <a:lvl4pPr marL="1714466" indent="-342893">
              <a:buFontTx/>
              <a:defRPr sz="3000" b="1">
                <a:solidFill>
                  <a:srgbClr val="464646"/>
                </a:solidFill>
              </a:defRPr>
            </a:lvl4pPr>
            <a:lvl5pPr marL="2171656" indent="-342893">
              <a:buFontTx/>
              <a:defRPr sz="3000" b="1">
                <a:solidFill>
                  <a:srgbClr val="464646"/>
                </a:solidFill>
              </a:defRPr>
            </a:lvl5pPr>
          </a:lstStyle>
          <a:p>
            <a:r>
              <a:rPr dirty="0"/>
              <a:t>Title: 30pt, bold, dark grey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F4675B6-93E2-A938-B75D-F72963731C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9619" y="2247717"/>
            <a:ext cx="4950002" cy="8100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400"/>
              </a:spcBef>
              <a:buSzTx/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dirty="0"/>
              <a:t>Subtitle: 18pt, bold, orange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Page -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EDEAE3-0168-B9EA-C75F-C1D6A01092FE}"/>
              </a:ext>
            </a:extLst>
          </p:cNvPr>
          <p:cNvSpPr/>
          <p:nvPr userDrawn="1"/>
        </p:nvSpPr>
        <p:spPr>
          <a:xfrm>
            <a:off x="-1" y="5035500"/>
            <a:ext cx="9144001" cy="108000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  <p:pic>
        <p:nvPicPr>
          <p:cNvPr id="9" name="Picture 2" descr="Picture 2">
            <a:extLst>
              <a:ext uri="{FF2B5EF4-FFF2-40B4-BE49-F238E27FC236}">
                <a16:creationId xmlns:a16="http://schemas.microsoft.com/office/drawing/2014/main" id="{FDE08AD2-198D-B0B3-296E-6CE951F554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7710" y="4536593"/>
            <a:ext cx="623890" cy="47744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Body Level One…">
            <a:extLst>
              <a:ext uri="{FF2B5EF4-FFF2-40B4-BE49-F238E27FC236}">
                <a16:creationId xmlns:a16="http://schemas.microsoft.com/office/drawing/2014/main" id="{CC5875D1-CAFB-6EF7-2116-40D540FE6AE6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90108" y="1304103"/>
            <a:ext cx="4949514" cy="6750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SzTx/>
              <a:buFontTx/>
              <a:buNone/>
              <a:defRPr sz="3000" b="1">
                <a:solidFill>
                  <a:schemeClr val="tx2"/>
                </a:solidFill>
              </a:defRPr>
            </a:lvl1pPr>
            <a:lvl2pPr marL="763345" indent="-306154">
              <a:buFontTx/>
              <a:defRPr sz="3000" b="1">
                <a:solidFill>
                  <a:srgbClr val="464646"/>
                </a:solidFill>
              </a:defRPr>
            </a:lvl2pPr>
            <a:lvl3pPr marL="914382" indent="0">
              <a:buFontTx/>
              <a:buNone/>
              <a:defRPr sz="3000" b="1">
                <a:solidFill>
                  <a:srgbClr val="464646"/>
                </a:solidFill>
              </a:defRPr>
            </a:lvl3pPr>
            <a:lvl4pPr marL="1714466" indent="-342893">
              <a:buFontTx/>
              <a:defRPr sz="3000" b="1">
                <a:solidFill>
                  <a:srgbClr val="464646"/>
                </a:solidFill>
              </a:defRPr>
            </a:lvl4pPr>
            <a:lvl5pPr marL="2171656" indent="-342893">
              <a:buFontTx/>
              <a:defRPr sz="3000" b="1">
                <a:solidFill>
                  <a:srgbClr val="464646"/>
                </a:solidFill>
              </a:defRPr>
            </a:lvl5pPr>
          </a:lstStyle>
          <a:p>
            <a:r>
              <a:rPr dirty="0"/>
              <a:t>Title: 30pt, bold, dark grey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36F6BD2-AD89-F6F6-2DB1-A0E9A025E7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9619" y="2247717"/>
            <a:ext cx="4950002" cy="8100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400"/>
              </a:spcBef>
              <a:buSzTx/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dirty="0"/>
              <a:t>Subtitle: 18pt, bold, orange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Page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3DF66C-3B87-AB25-BDBF-FB977145FB45}"/>
              </a:ext>
            </a:extLst>
          </p:cNvPr>
          <p:cNvSpPr/>
          <p:nvPr userDrawn="1"/>
        </p:nvSpPr>
        <p:spPr>
          <a:xfrm>
            <a:off x="-1" y="5035500"/>
            <a:ext cx="9144001" cy="108000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  <p:sp>
        <p:nvSpPr>
          <p:cNvPr id="10" name="Body Level One…">
            <a:extLst>
              <a:ext uri="{FF2B5EF4-FFF2-40B4-BE49-F238E27FC236}">
                <a16:creationId xmlns:a16="http://schemas.microsoft.com/office/drawing/2014/main" id="{8648133F-2BCB-AEAB-BEE0-B79EFE6DA509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90108" y="1304103"/>
            <a:ext cx="4949514" cy="6750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SzTx/>
              <a:buFontTx/>
              <a:buNone/>
              <a:defRPr sz="3000" b="1">
                <a:solidFill>
                  <a:schemeClr val="tx2"/>
                </a:solidFill>
              </a:defRPr>
            </a:lvl1pPr>
            <a:lvl2pPr marL="763345" indent="-306154">
              <a:buFontTx/>
              <a:defRPr sz="3000" b="1">
                <a:solidFill>
                  <a:srgbClr val="464646"/>
                </a:solidFill>
              </a:defRPr>
            </a:lvl2pPr>
            <a:lvl3pPr marL="914382" indent="0">
              <a:buFontTx/>
              <a:buNone/>
              <a:defRPr sz="3000" b="1">
                <a:solidFill>
                  <a:srgbClr val="464646"/>
                </a:solidFill>
              </a:defRPr>
            </a:lvl3pPr>
            <a:lvl4pPr marL="1714466" indent="-342893">
              <a:buFontTx/>
              <a:defRPr sz="3000" b="1">
                <a:solidFill>
                  <a:srgbClr val="464646"/>
                </a:solidFill>
              </a:defRPr>
            </a:lvl4pPr>
            <a:lvl5pPr marL="2171656" indent="-342893">
              <a:buFontTx/>
              <a:defRPr sz="3000" b="1">
                <a:solidFill>
                  <a:srgbClr val="464646"/>
                </a:solidFill>
              </a:defRPr>
            </a:lvl5pPr>
          </a:lstStyle>
          <a:p>
            <a:r>
              <a:rPr dirty="0"/>
              <a:t>Title: 30pt, bold, dark grey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1D42902-7F04-1382-C55D-BA14393210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9619" y="2247717"/>
            <a:ext cx="4950002" cy="8100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400"/>
              </a:spcBef>
              <a:buSzTx/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dirty="0"/>
              <a:t>Subtitle: 18pt, bold, orange</a:t>
            </a:r>
          </a:p>
        </p:txBody>
      </p:sp>
    </p:spTree>
    <p:extLst>
      <p:ext uri="{BB962C8B-B14F-4D97-AF65-F5344CB8AC3E}">
        <p14:creationId xmlns:p14="http://schemas.microsoft.com/office/powerpoint/2010/main" val="375523252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Page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8147B5-3DB8-3F97-1560-2DBE38B25989}"/>
              </a:ext>
            </a:extLst>
          </p:cNvPr>
          <p:cNvSpPr/>
          <p:nvPr userDrawn="1"/>
        </p:nvSpPr>
        <p:spPr>
          <a:xfrm>
            <a:off x="-1" y="5035500"/>
            <a:ext cx="9144001" cy="108000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17F11B9A-6F06-4A25-3D0A-5E630C64CDB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90108" y="1304103"/>
            <a:ext cx="4949514" cy="6750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SzTx/>
              <a:buFontTx/>
              <a:buNone/>
              <a:defRPr sz="3000" b="1">
                <a:solidFill>
                  <a:schemeClr val="tx2"/>
                </a:solidFill>
              </a:defRPr>
            </a:lvl1pPr>
            <a:lvl2pPr marL="763345" indent="-306154">
              <a:buFontTx/>
              <a:defRPr sz="3000" b="1">
                <a:solidFill>
                  <a:srgbClr val="464646"/>
                </a:solidFill>
              </a:defRPr>
            </a:lvl2pPr>
            <a:lvl3pPr marL="914382" indent="0">
              <a:buFontTx/>
              <a:buNone/>
              <a:defRPr sz="3000" b="1">
                <a:solidFill>
                  <a:srgbClr val="464646"/>
                </a:solidFill>
              </a:defRPr>
            </a:lvl3pPr>
            <a:lvl4pPr marL="1714466" indent="-342893">
              <a:buFontTx/>
              <a:defRPr sz="3000" b="1">
                <a:solidFill>
                  <a:srgbClr val="464646"/>
                </a:solidFill>
              </a:defRPr>
            </a:lvl4pPr>
            <a:lvl5pPr marL="2171656" indent="-342893">
              <a:buFontTx/>
              <a:defRPr sz="3000" b="1">
                <a:solidFill>
                  <a:srgbClr val="464646"/>
                </a:solidFill>
              </a:defRPr>
            </a:lvl5pPr>
          </a:lstStyle>
          <a:p>
            <a:r>
              <a:rPr dirty="0"/>
              <a:t>Title: 30pt, bold, dark grey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BC2BA1-5CCA-6F32-FCA7-7A5ACE7AC88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9619" y="2247717"/>
            <a:ext cx="4950002" cy="8100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400"/>
              </a:spcBef>
              <a:buSzTx/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dirty="0"/>
              <a:t>Subtitle: 18pt, bold, orange</a:t>
            </a:r>
          </a:p>
        </p:txBody>
      </p:sp>
    </p:spTree>
    <p:extLst>
      <p:ext uri="{BB962C8B-B14F-4D97-AF65-F5344CB8AC3E}">
        <p14:creationId xmlns:p14="http://schemas.microsoft.com/office/powerpoint/2010/main" val="405541056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>
            <a:extLst>
              <a:ext uri="{FF2B5EF4-FFF2-40B4-BE49-F238E27FC236}">
                <a16:creationId xmlns:a16="http://schemas.microsoft.com/office/drawing/2014/main" id="{D576B1CA-FAB1-41BB-84CD-1493A7E20BB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296014" y="4750311"/>
            <a:ext cx="390788" cy="307752"/>
          </a:xfrm>
          <a:prstGeom prst="rect">
            <a:avLst/>
          </a:prstGeom>
        </p:spPr>
        <p:txBody>
          <a:bodyPr lIns="60948" tIns="60948" rIns="60948" bIns="60948"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5ACB10F5-E06E-5949-5CD6-947CD4C1A85A}"/>
              </a:ext>
            </a:extLst>
          </p:cNvPr>
          <p:cNvSpPr/>
          <p:nvPr userDrawn="1"/>
        </p:nvSpPr>
        <p:spPr>
          <a:xfrm>
            <a:off x="7855088" y="-8709"/>
            <a:ext cx="1297452" cy="1247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879" y="21600"/>
                </a:lnTo>
                <a:lnTo>
                  <a:pt x="21600" y="16958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45719" rIns="45719"/>
          <a:lstStyle/>
          <a:p>
            <a:pPr defTabSz="914484"/>
            <a:endParaRPr dirty="0"/>
          </a:p>
        </p:txBody>
      </p:sp>
      <p:pic>
        <p:nvPicPr>
          <p:cNvPr id="6" name="Picture Placeholder 23">
            <a:extLst>
              <a:ext uri="{FF2B5EF4-FFF2-40B4-BE49-F238E27FC236}">
                <a16:creationId xmlns:a16="http://schemas.microsoft.com/office/drawing/2014/main" id="{9F8C9AF1-FF38-D99A-D93E-C826ABA3BD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647" y="-9144"/>
            <a:ext cx="5404914" cy="4001725"/>
          </a:xfrm>
          <a:custGeom>
            <a:avLst/>
            <a:gdLst>
              <a:gd name="connsiteX0" fmla="*/ 5543742 w 7188072"/>
              <a:gd name="connsiteY0" fmla="*/ 0 h 5552102"/>
              <a:gd name="connsiteX1" fmla="*/ 7188072 w 7188072"/>
              <a:gd name="connsiteY1" fmla="*/ 0 h 5552102"/>
              <a:gd name="connsiteX2" fmla="*/ 6157430 w 7188072"/>
              <a:gd name="connsiteY2" fmla="*/ 794840 h 5552102"/>
              <a:gd name="connsiteX3" fmla="*/ 0 w 7188072"/>
              <a:gd name="connsiteY3" fmla="*/ 0 h 5552102"/>
              <a:gd name="connsiteX4" fmla="*/ 5329392 w 7188072"/>
              <a:gd name="connsiteY4" fmla="*/ 0 h 5552102"/>
              <a:gd name="connsiteX5" fmla="*/ 6022360 w 7188072"/>
              <a:gd name="connsiteY5" fmla="*/ 903762 h 5552102"/>
              <a:gd name="connsiteX6" fmla="*/ 0 w 7188072"/>
              <a:gd name="connsiteY6" fmla="*/ 5552102 h 5552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72" h="5552102">
                <a:moveTo>
                  <a:pt x="5543742" y="0"/>
                </a:moveTo>
                <a:lnTo>
                  <a:pt x="7188072" y="0"/>
                </a:lnTo>
                <a:lnTo>
                  <a:pt x="6157430" y="794840"/>
                </a:lnTo>
                <a:close/>
                <a:moveTo>
                  <a:pt x="0" y="0"/>
                </a:moveTo>
                <a:lnTo>
                  <a:pt x="5329392" y="0"/>
                </a:lnTo>
                <a:lnTo>
                  <a:pt x="6022360" y="903762"/>
                </a:lnTo>
                <a:lnTo>
                  <a:pt x="0" y="5552102"/>
                </a:lnTo>
                <a:close/>
              </a:path>
            </a:pathLst>
          </a:cu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7996ACF-D48B-41F9-1444-14E4E7A3AA6A}"/>
              </a:ext>
            </a:extLst>
          </p:cNvPr>
          <p:cNvSpPr/>
          <p:nvPr userDrawn="1"/>
        </p:nvSpPr>
        <p:spPr>
          <a:xfrm>
            <a:off x="6551847" y="1130288"/>
            <a:ext cx="2607658" cy="4013197"/>
          </a:xfrm>
          <a:custGeom>
            <a:avLst/>
            <a:gdLst>
              <a:gd name="connsiteX0" fmla="*/ 0 w 1573161"/>
              <a:gd name="connsiteY0" fmla="*/ 0 h 1420831"/>
              <a:gd name="connsiteX1" fmla="*/ 1573161 w 1573161"/>
              <a:gd name="connsiteY1" fmla="*/ 0 h 1420831"/>
              <a:gd name="connsiteX2" fmla="*/ 1573161 w 1573161"/>
              <a:gd name="connsiteY2" fmla="*/ 1420831 h 1420831"/>
              <a:gd name="connsiteX3" fmla="*/ 0 w 1573161"/>
              <a:gd name="connsiteY3" fmla="*/ 1420831 h 1420831"/>
              <a:gd name="connsiteX4" fmla="*/ 0 w 1573161"/>
              <a:gd name="connsiteY4" fmla="*/ 0 h 1420831"/>
              <a:gd name="connsiteX0" fmla="*/ 0 w 2467897"/>
              <a:gd name="connsiteY0" fmla="*/ 550607 h 1420831"/>
              <a:gd name="connsiteX1" fmla="*/ 2467897 w 2467897"/>
              <a:gd name="connsiteY1" fmla="*/ 0 h 1420831"/>
              <a:gd name="connsiteX2" fmla="*/ 2467897 w 2467897"/>
              <a:gd name="connsiteY2" fmla="*/ 1420831 h 1420831"/>
              <a:gd name="connsiteX3" fmla="*/ 894736 w 2467897"/>
              <a:gd name="connsiteY3" fmla="*/ 1420831 h 1420831"/>
              <a:gd name="connsiteX4" fmla="*/ 0 w 2467897"/>
              <a:gd name="connsiteY4" fmla="*/ 550607 h 1420831"/>
              <a:gd name="connsiteX0" fmla="*/ 0 w 2605548"/>
              <a:gd name="connsiteY0" fmla="*/ 2025446 h 2895670"/>
              <a:gd name="connsiteX1" fmla="*/ 2605548 w 2605548"/>
              <a:gd name="connsiteY1" fmla="*/ 0 h 2895670"/>
              <a:gd name="connsiteX2" fmla="*/ 2467897 w 2605548"/>
              <a:gd name="connsiteY2" fmla="*/ 2895670 h 2895670"/>
              <a:gd name="connsiteX3" fmla="*/ 894736 w 2605548"/>
              <a:gd name="connsiteY3" fmla="*/ 2895670 h 2895670"/>
              <a:gd name="connsiteX4" fmla="*/ 0 w 2605548"/>
              <a:gd name="connsiteY4" fmla="*/ 2025446 h 2895670"/>
              <a:gd name="connsiteX0" fmla="*/ 0 w 2605548"/>
              <a:gd name="connsiteY0" fmla="*/ 2025446 h 4095205"/>
              <a:gd name="connsiteX1" fmla="*/ 2605548 w 2605548"/>
              <a:gd name="connsiteY1" fmla="*/ 0 h 4095205"/>
              <a:gd name="connsiteX2" fmla="*/ 2595716 w 2605548"/>
              <a:gd name="connsiteY2" fmla="*/ 4095205 h 4095205"/>
              <a:gd name="connsiteX3" fmla="*/ 894736 w 2605548"/>
              <a:gd name="connsiteY3" fmla="*/ 2895670 h 4095205"/>
              <a:gd name="connsiteX4" fmla="*/ 0 w 2605548"/>
              <a:gd name="connsiteY4" fmla="*/ 2025446 h 4095205"/>
              <a:gd name="connsiteX0" fmla="*/ 0 w 2605548"/>
              <a:gd name="connsiteY0" fmla="*/ 2025446 h 4095205"/>
              <a:gd name="connsiteX1" fmla="*/ 2605548 w 2605548"/>
              <a:gd name="connsiteY1" fmla="*/ 0 h 4095205"/>
              <a:gd name="connsiteX2" fmla="*/ 2595716 w 2605548"/>
              <a:gd name="connsiteY2" fmla="*/ 4095205 h 4095205"/>
              <a:gd name="connsiteX3" fmla="*/ 1592826 w 2605548"/>
              <a:gd name="connsiteY3" fmla="*/ 4055876 h 4095205"/>
              <a:gd name="connsiteX4" fmla="*/ 0 w 2605548"/>
              <a:gd name="connsiteY4" fmla="*/ 2025446 h 4095205"/>
              <a:gd name="connsiteX0" fmla="*/ 0 w 2605548"/>
              <a:gd name="connsiteY0" fmla="*/ 2025446 h 4075540"/>
              <a:gd name="connsiteX1" fmla="*/ 2605548 w 2605548"/>
              <a:gd name="connsiteY1" fmla="*/ 0 h 4075540"/>
              <a:gd name="connsiteX2" fmla="*/ 2556387 w 2605548"/>
              <a:gd name="connsiteY2" fmla="*/ 4075540 h 4075540"/>
              <a:gd name="connsiteX3" fmla="*/ 1592826 w 2605548"/>
              <a:gd name="connsiteY3" fmla="*/ 4055876 h 4075540"/>
              <a:gd name="connsiteX4" fmla="*/ 0 w 2605548"/>
              <a:gd name="connsiteY4" fmla="*/ 2025446 h 4075540"/>
              <a:gd name="connsiteX0" fmla="*/ 0 w 2605548"/>
              <a:gd name="connsiteY0" fmla="*/ 2025446 h 4055876"/>
              <a:gd name="connsiteX1" fmla="*/ 2605548 w 2605548"/>
              <a:gd name="connsiteY1" fmla="*/ 0 h 4055876"/>
              <a:gd name="connsiteX2" fmla="*/ 2408903 w 2605548"/>
              <a:gd name="connsiteY2" fmla="*/ 3819902 h 4055876"/>
              <a:gd name="connsiteX3" fmla="*/ 1592826 w 2605548"/>
              <a:gd name="connsiteY3" fmla="*/ 4055876 h 4055876"/>
              <a:gd name="connsiteX4" fmla="*/ 0 w 2605548"/>
              <a:gd name="connsiteY4" fmla="*/ 2025446 h 4055876"/>
              <a:gd name="connsiteX0" fmla="*/ 0 w 2605548"/>
              <a:gd name="connsiteY0" fmla="*/ 2025446 h 4065708"/>
              <a:gd name="connsiteX1" fmla="*/ 2605548 w 2605548"/>
              <a:gd name="connsiteY1" fmla="*/ 0 h 4065708"/>
              <a:gd name="connsiteX2" fmla="*/ 2595716 w 2605548"/>
              <a:gd name="connsiteY2" fmla="*/ 4065708 h 4065708"/>
              <a:gd name="connsiteX3" fmla="*/ 1592826 w 2605548"/>
              <a:gd name="connsiteY3" fmla="*/ 4055876 h 4065708"/>
              <a:gd name="connsiteX4" fmla="*/ 0 w 2605548"/>
              <a:gd name="connsiteY4" fmla="*/ 2025446 h 4065708"/>
              <a:gd name="connsiteX0" fmla="*/ 0 w 2605548"/>
              <a:gd name="connsiteY0" fmla="*/ 2025446 h 4065708"/>
              <a:gd name="connsiteX1" fmla="*/ 2605548 w 2605548"/>
              <a:gd name="connsiteY1" fmla="*/ 0 h 4065708"/>
              <a:gd name="connsiteX2" fmla="*/ 2595716 w 2605548"/>
              <a:gd name="connsiteY2" fmla="*/ 4065708 h 4065708"/>
              <a:gd name="connsiteX3" fmla="*/ 1740310 w 2605548"/>
              <a:gd name="connsiteY3" fmla="*/ 3928056 h 4065708"/>
              <a:gd name="connsiteX4" fmla="*/ 0 w 2605548"/>
              <a:gd name="connsiteY4" fmla="*/ 2025446 h 4065708"/>
              <a:gd name="connsiteX0" fmla="*/ 0 w 2605548"/>
              <a:gd name="connsiteY0" fmla="*/ 2025446 h 4065708"/>
              <a:gd name="connsiteX1" fmla="*/ 2605548 w 2605548"/>
              <a:gd name="connsiteY1" fmla="*/ 0 h 4065708"/>
              <a:gd name="connsiteX2" fmla="*/ 2595716 w 2605548"/>
              <a:gd name="connsiteY2" fmla="*/ 4065708 h 4065708"/>
              <a:gd name="connsiteX3" fmla="*/ 1602659 w 2605548"/>
              <a:gd name="connsiteY3" fmla="*/ 4055875 h 4065708"/>
              <a:gd name="connsiteX4" fmla="*/ 0 w 2605548"/>
              <a:gd name="connsiteY4" fmla="*/ 2025446 h 4065708"/>
              <a:gd name="connsiteX0" fmla="*/ 0 w 2605548"/>
              <a:gd name="connsiteY0" fmla="*/ 2025446 h 4065708"/>
              <a:gd name="connsiteX1" fmla="*/ 2605548 w 2605548"/>
              <a:gd name="connsiteY1" fmla="*/ 0 h 4065708"/>
              <a:gd name="connsiteX2" fmla="*/ 2595716 w 2605548"/>
              <a:gd name="connsiteY2" fmla="*/ 4065708 h 4065708"/>
              <a:gd name="connsiteX3" fmla="*/ 1602659 w 2605548"/>
              <a:gd name="connsiteY3" fmla="*/ 4055875 h 4065708"/>
              <a:gd name="connsiteX4" fmla="*/ 0 w 2605548"/>
              <a:gd name="connsiteY4" fmla="*/ 2025446 h 4065708"/>
              <a:gd name="connsiteX0" fmla="*/ 0 w 2605548"/>
              <a:gd name="connsiteY0" fmla="*/ 2025446 h 4055875"/>
              <a:gd name="connsiteX1" fmla="*/ 2605548 w 2605548"/>
              <a:gd name="connsiteY1" fmla="*/ 0 h 4055875"/>
              <a:gd name="connsiteX2" fmla="*/ 2487561 w 2605548"/>
              <a:gd name="connsiteY2" fmla="*/ 3869063 h 4055875"/>
              <a:gd name="connsiteX3" fmla="*/ 1602659 w 2605548"/>
              <a:gd name="connsiteY3" fmla="*/ 4055875 h 4055875"/>
              <a:gd name="connsiteX4" fmla="*/ 0 w 2605548"/>
              <a:gd name="connsiteY4" fmla="*/ 2025446 h 4055875"/>
              <a:gd name="connsiteX0" fmla="*/ 0 w 2605548"/>
              <a:gd name="connsiteY0" fmla="*/ 2025446 h 4055875"/>
              <a:gd name="connsiteX1" fmla="*/ 2605548 w 2605548"/>
              <a:gd name="connsiteY1" fmla="*/ 0 h 4055875"/>
              <a:gd name="connsiteX2" fmla="*/ 2595715 w 2605548"/>
              <a:gd name="connsiteY2" fmla="*/ 4046043 h 4055875"/>
              <a:gd name="connsiteX3" fmla="*/ 1602659 w 2605548"/>
              <a:gd name="connsiteY3" fmla="*/ 4055875 h 4055875"/>
              <a:gd name="connsiteX4" fmla="*/ 0 w 2605548"/>
              <a:gd name="connsiteY4" fmla="*/ 2025446 h 4055875"/>
              <a:gd name="connsiteX0" fmla="*/ 0 w 2595854"/>
              <a:gd name="connsiteY0" fmla="*/ 1868129 h 3898558"/>
              <a:gd name="connsiteX1" fmla="*/ 2546554 w 2595854"/>
              <a:gd name="connsiteY1" fmla="*/ 0 h 3898558"/>
              <a:gd name="connsiteX2" fmla="*/ 2595715 w 2595854"/>
              <a:gd name="connsiteY2" fmla="*/ 3888726 h 3898558"/>
              <a:gd name="connsiteX3" fmla="*/ 1602659 w 2595854"/>
              <a:gd name="connsiteY3" fmla="*/ 3898558 h 3898558"/>
              <a:gd name="connsiteX4" fmla="*/ 0 w 2595854"/>
              <a:gd name="connsiteY4" fmla="*/ 1868129 h 3898558"/>
              <a:gd name="connsiteX0" fmla="*/ 0 w 2596660"/>
              <a:gd name="connsiteY0" fmla="*/ 1986117 h 4016546"/>
              <a:gd name="connsiteX1" fmla="*/ 2595715 w 2596660"/>
              <a:gd name="connsiteY1" fmla="*/ 0 h 4016546"/>
              <a:gd name="connsiteX2" fmla="*/ 2595715 w 2596660"/>
              <a:gd name="connsiteY2" fmla="*/ 4006714 h 4016546"/>
              <a:gd name="connsiteX3" fmla="*/ 1602659 w 2596660"/>
              <a:gd name="connsiteY3" fmla="*/ 4016546 h 4016546"/>
              <a:gd name="connsiteX4" fmla="*/ 0 w 2596660"/>
              <a:gd name="connsiteY4" fmla="*/ 1986117 h 4016546"/>
              <a:gd name="connsiteX0" fmla="*/ 0 w 2596660"/>
              <a:gd name="connsiteY0" fmla="*/ 1986117 h 4006714"/>
              <a:gd name="connsiteX1" fmla="*/ 2595715 w 2596660"/>
              <a:gd name="connsiteY1" fmla="*/ 0 h 4006714"/>
              <a:gd name="connsiteX2" fmla="*/ 2595715 w 2596660"/>
              <a:gd name="connsiteY2" fmla="*/ 4006714 h 4006714"/>
              <a:gd name="connsiteX3" fmla="*/ 1573162 w 2596660"/>
              <a:gd name="connsiteY3" fmla="*/ 4006713 h 4006714"/>
              <a:gd name="connsiteX4" fmla="*/ 0 w 2596660"/>
              <a:gd name="connsiteY4" fmla="*/ 1986117 h 4006714"/>
              <a:gd name="connsiteX0" fmla="*/ 0 w 2595715"/>
              <a:gd name="connsiteY0" fmla="*/ 1986117 h 4006713"/>
              <a:gd name="connsiteX1" fmla="*/ 2595715 w 2595715"/>
              <a:gd name="connsiteY1" fmla="*/ 0 h 4006713"/>
              <a:gd name="connsiteX2" fmla="*/ 2487560 w 2595715"/>
              <a:gd name="connsiteY2" fmla="*/ 3869062 h 4006713"/>
              <a:gd name="connsiteX3" fmla="*/ 1573162 w 2595715"/>
              <a:gd name="connsiteY3" fmla="*/ 4006713 h 4006713"/>
              <a:gd name="connsiteX4" fmla="*/ 0 w 2595715"/>
              <a:gd name="connsiteY4" fmla="*/ 1986117 h 4006713"/>
              <a:gd name="connsiteX0" fmla="*/ 0 w 2596660"/>
              <a:gd name="connsiteY0" fmla="*/ 1986117 h 4006713"/>
              <a:gd name="connsiteX1" fmla="*/ 2595715 w 2596660"/>
              <a:gd name="connsiteY1" fmla="*/ 0 h 4006713"/>
              <a:gd name="connsiteX2" fmla="*/ 2595715 w 2596660"/>
              <a:gd name="connsiteY2" fmla="*/ 4006713 h 4006713"/>
              <a:gd name="connsiteX3" fmla="*/ 1573162 w 2596660"/>
              <a:gd name="connsiteY3" fmla="*/ 4006713 h 4006713"/>
              <a:gd name="connsiteX4" fmla="*/ 0 w 2596660"/>
              <a:gd name="connsiteY4" fmla="*/ 1986117 h 4006713"/>
              <a:gd name="connsiteX0" fmla="*/ 0 w 2596660"/>
              <a:gd name="connsiteY0" fmla="*/ 1976284 h 4006713"/>
              <a:gd name="connsiteX1" fmla="*/ 2595715 w 2596660"/>
              <a:gd name="connsiteY1" fmla="*/ 0 h 4006713"/>
              <a:gd name="connsiteX2" fmla="*/ 2595715 w 2596660"/>
              <a:gd name="connsiteY2" fmla="*/ 4006713 h 4006713"/>
              <a:gd name="connsiteX3" fmla="*/ 1573162 w 2596660"/>
              <a:gd name="connsiteY3" fmla="*/ 4006713 h 4006713"/>
              <a:gd name="connsiteX4" fmla="*/ 0 w 2596660"/>
              <a:gd name="connsiteY4" fmla="*/ 1976284 h 4006713"/>
              <a:gd name="connsiteX0" fmla="*/ 0 w 2616324"/>
              <a:gd name="connsiteY0" fmla="*/ 1976284 h 4006713"/>
              <a:gd name="connsiteX1" fmla="*/ 2615379 w 2616324"/>
              <a:gd name="connsiteY1" fmla="*/ 0 h 4006713"/>
              <a:gd name="connsiteX2" fmla="*/ 2615379 w 2616324"/>
              <a:gd name="connsiteY2" fmla="*/ 4006713 h 4006713"/>
              <a:gd name="connsiteX3" fmla="*/ 1592826 w 2616324"/>
              <a:gd name="connsiteY3" fmla="*/ 4006713 h 4006713"/>
              <a:gd name="connsiteX4" fmla="*/ 0 w 2616324"/>
              <a:gd name="connsiteY4" fmla="*/ 1976284 h 4006713"/>
              <a:gd name="connsiteX0" fmla="*/ 0 w 2596660"/>
              <a:gd name="connsiteY0" fmla="*/ 1966451 h 4006713"/>
              <a:gd name="connsiteX1" fmla="*/ 2595715 w 2596660"/>
              <a:gd name="connsiteY1" fmla="*/ 0 h 4006713"/>
              <a:gd name="connsiteX2" fmla="*/ 2595715 w 2596660"/>
              <a:gd name="connsiteY2" fmla="*/ 4006713 h 4006713"/>
              <a:gd name="connsiteX3" fmla="*/ 1573162 w 2596660"/>
              <a:gd name="connsiteY3" fmla="*/ 4006713 h 4006713"/>
              <a:gd name="connsiteX4" fmla="*/ 0 w 2596660"/>
              <a:gd name="connsiteY4" fmla="*/ 1966451 h 4006713"/>
              <a:gd name="connsiteX0" fmla="*/ 0 w 2567164"/>
              <a:gd name="connsiteY0" fmla="*/ 2005780 h 4006713"/>
              <a:gd name="connsiteX1" fmla="*/ 2566219 w 2567164"/>
              <a:gd name="connsiteY1" fmla="*/ 0 h 4006713"/>
              <a:gd name="connsiteX2" fmla="*/ 2566219 w 2567164"/>
              <a:gd name="connsiteY2" fmla="*/ 4006713 h 4006713"/>
              <a:gd name="connsiteX3" fmla="*/ 1543666 w 2567164"/>
              <a:gd name="connsiteY3" fmla="*/ 4006713 h 4006713"/>
              <a:gd name="connsiteX4" fmla="*/ 0 w 2567164"/>
              <a:gd name="connsiteY4" fmla="*/ 2005780 h 4006713"/>
              <a:gd name="connsiteX0" fmla="*/ 0 w 2591018"/>
              <a:gd name="connsiteY0" fmla="*/ 1989878 h 4006713"/>
              <a:gd name="connsiteX1" fmla="*/ 2590073 w 2591018"/>
              <a:gd name="connsiteY1" fmla="*/ 0 h 4006713"/>
              <a:gd name="connsiteX2" fmla="*/ 2590073 w 2591018"/>
              <a:gd name="connsiteY2" fmla="*/ 4006713 h 4006713"/>
              <a:gd name="connsiteX3" fmla="*/ 1567520 w 2591018"/>
              <a:gd name="connsiteY3" fmla="*/ 4006713 h 4006713"/>
              <a:gd name="connsiteX4" fmla="*/ 0 w 2591018"/>
              <a:gd name="connsiteY4" fmla="*/ 1989878 h 4006713"/>
              <a:gd name="connsiteX0" fmla="*/ 0 w 2591018"/>
              <a:gd name="connsiteY0" fmla="*/ 1958073 h 3974908"/>
              <a:gd name="connsiteX1" fmla="*/ 2590073 w 2591018"/>
              <a:gd name="connsiteY1" fmla="*/ 0 h 3974908"/>
              <a:gd name="connsiteX2" fmla="*/ 2590073 w 2591018"/>
              <a:gd name="connsiteY2" fmla="*/ 3974908 h 3974908"/>
              <a:gd name="connsiteX3" fmla="*/ 1567520 w 2591018"/>
              <a:gd name="connsiteY3" fmla="*/ 3974908 h 3974908"/>
              <a:gd name="connsiteX4" fmla="*/ 0 w 2591018"/>
              <a:gd name="connsiteY4" fmla="*/ 1958073 h 3974908"/>
              <a:gd name="connsiteX0" fmla="*/ 0 w 2590073"/>
              <a:gd name="connsiteY0" fmla="*/ 1958073 h 3974908"/>
              <a:gd name="connsiteX1" fmla="*/ 2590073 w 2590073"/>
              <a:gd name="connsiteY1" fmla="*/ 0 h 3974908"/>
              <a:gd name="connsiteX2" fmla="*/ 2470804 w 2590073"/>
              <a:gd name="connsiteY2" fmla="*/ 3823833 h 3974908"/>
              <a:gd name="connsiteX3" fmla="*/ 1567520 w 2590073"/>
              <a:gd name="connsiteY3" fmla="*/ 3974908 h 3974908"/>
              <a:gd name="connsiteX4" fmla="*/ 0 w 2590073"/>
              <a:gd name="connsiteY4" fmla="*/ 1958073 h 3974908"/>
              <a:gd name="connsiteX0" fmla="*/ 0 w 2591018"/>
              <a:gd name="connsiteY0" fmla="*/ 1958073 h 3982859"/>
              <a:gd name="connsiteX1" fmla="*/ 2590073 w 2591018"/>
              <a:gd name="connsiteY1" fmla="*/ 0 h 3982859"/>
              <a:gd name="connsiteX2" fmla="*/ 2590073 w 2591018"/>
              <a:gd name="connsiteY2" fmla="*/ 3982859 h 3982859"/>
              <a:gd name="connsiteX3" fmla="*/ 1567520 w 2591018"/>
              <a:gd name="connsiteY3" fmla="*/ 3974908 h 3982859"/>
              <a:gd name="connsiteX4" fmla="*/ 0 w 2591018"/>
              <a:gd name="connsiteY4" fmla="*/ 1958073 h 3982859"/>
              <a:gd name="connsiteX0" fmla="*/ 0 w 2591018"/>
              <a:gd name="connsiteY0" fmla="*/ 1958073 h 3982859"/>
              <a:gd name="connsiteX1" fmla="*/ 2590073 w 2591018"/>
              <a:gd name="connsiteY1" fmla="*/ 0 h 3982859"/>
              <a:gd name="connsiteX2" fmla="*/ 2590073 w 2591018"/>
              <a:gd name="connsiteY2" fmla="*/ 3982859 h 3982859"/>
              <a:gd name="connsiteX3" fmla="*/ 1559569 w 2591018"/>
              <a:gd name="connsiteY3" fmla="*/ 3974908 h 3982859"/>
              <a:gd name="connsiteX4" fmla="*/ 0 w 2591018"/>
              <a:gd name="connsiteY4" fmla="*/ 1958073 h 3982859"/>
              <a:gd name="connsiteX0" fmla="*/ 0 w 2590073"/>
              <a:gd name="connsiteY0" fmla="*/ 1958073 h 3974908"/>
              <a:gd name="connsiteX1" fmla="*/ 2590073 w 2590073"/>
              <a:gd name="connsiteY1" fmla="*/ 0 h 3974908"/>
              <a:gd name="connsiteX2" fmla="*/ 2542365 w 2590073"/>
              <a:gd name="connsiteY2" fmla="*/ 3895394 h 3974908"/>
              <a:gd name="connsiteX3" fmla="*/ 1559569 w 2590073"/>
              <a:gd name="connsiteY3" fmla="*/ 3974908 h 3974908"/>
              <a:gd name="connsiteX4" fmla="*/ 0 w 2590073"/>
              <a:gd name="connsiteY4" fmla="*/ 1958073 h 3974908"/>
              <a:gd name="connsiteX0" fmla="*/ 0 w 2591018"/>
              <a:gd name="connsiteY0" fmla="*/ 1958073 h 3974908"/>
              <a:gd name="connsiteX1" fmla="*/ 2590073 w 2591018"/>
              <a:gd name="connsiteY1" fmla="*/ 0 h 3974908"/>
              <a:gd name="connsiteX2" fmla="*/ 2590073 w 2591018"/>
              <a:gd name="connsiteY2" fmla="*/ 3974907 h 3974908"/>
              <a:gd name="connsiteX3" fmla="*/ 1559569 w 2591018"/>
              <a:gd name="connsiteY3" fmla="*/ 3974908 h 3974908"/>
              <a:gd name="connsiteX4" fmla="*/ 0 w 2591018"/>
              <a:gd name="connsiteY4" fmla="*/ 1958073 h 3974908"/>
              <a:gd name="connsiteX0" fmla="*/ 0 w 2608602"/>
              <a:gd name="connsiteY0" fmla="*/ 1931696 h 3974908"/>
              <a:gd name="connsiteX1" fmla="*/ 2607657 w 2608602"/>
              <a:gd name="connsiteY1" fmla="*/ 0 h 3974908"/>
              <a:gd name="connsiteX2" fmla="*/ 2607657 w 2608602"/>
              <a:gd name="connsiteY2" fmla="*/ 3974907 h 3974908"/>
              <a:gd name="connsiteX3" fmla="*/ 1577153 w 2608602"/>
              <a:gd name="connsiteY3" fmla="*/ 3974908 h 3974908"/>
              <a:gd name="connsiteX4" fmla="*/ 0 w 2608602"/>
              <a:gd name="connsiteY4" fmla="*/ 1931696 h 3974908"/>
              <a:gd name="connsiteX0" fmla="*/ 0 w 2608602"/>
              <a:gd name="connsiteY0" fmla="*/ 1949280 h 3992492"/>
              <a:gd name="connsiteX1" fmla="*/ 2607657 w 2608602"/>
              <a:gd name="connsiteY1" fmla="*/ 0 h 3992492"/>
              <a:gd name="connsiteX2" fmla="*/ 2607657 w 2608602"/>
              <a:gd name="connsiteY2" fmla="*/ 3992491 h 3992492"/>
              <a:gd name="connsiteX3" fmla="*/ 1577153 w 2608602"/>
              <a:gd name="connsiteY3" fmla="*/ 3992492 h 3992492"/>
              <a:gd name="connsiteX4" fmla="*/ 0 w 2608602"/>
              <a:gd name="connsiteY4" fmla="*/ 1949280 h 3992492"/>
              <a:gd name="connsiteX0" fmla="*/ 0 w 2607718"/>
              <a:gd name="connsiteY0" fmla="*/ 1791019 h 3834231"/>
              <a:gd name="connsiteX1" fmla="*/ 2484565 w 2607718"/>
              <a:gd name="connsiteY1" fmla="*/ 0 h 3834231"/>
              <a:gd name="connsiteX2" fmla="*/ 2607657 w 2607718"/>
              <a:gd name="connsiteY2" fmla="*/ 3834230 h 3834231"/>
              <a:gd name="connsiteX3" fmla="*/ 1577153 w 2607718"/>
              <a:gd name="connsiteY3" fmla="*/ 3834231 h 3834231"/>
              <a:gd name="connsiteX4" fmla="*/ 0 w 2607718"/>
              <a:gd name="connsiteY4" fmla="*/ 1791019 h 3834231"/>
              <a:gd name="connsiteX0" fmla="*/ 0 w 2766021"/>
              <a:gd name="connsiteY0" fmla="*/ 1840874 h 3884086"/>
              <a:gd name="connsiteX1" fmla="*/ 2484565 w 2766021"/>
              <a:gd name="connsiteY1" fmla="*/ 49855 h 3884086"/>
              <a:gd name="connsiteX2" fmla="*/ 2607657 w 2766021"/>
              <a:gd name="connsiteY2" fmla="*/ 3884085 h 3884086"/>
              <a:gd name="connsiteX3" fmla="*/ 1577153 w 2766021"/>
              <a:gd name="connsiteY3" fmla="*/ 3884086 h 3884086"/>
              <a:gd name="connsiteX4" fmla="*/ 0 w 2766021"/>
              <a:gd name="connsiteY4" fmla="*/ 1840874 h 3884086"/>
              <a:gd name="connsiteX0" fmla="*/ 0 w 2766021"/>
              <a:gd name="connsiteY0" fmla="*/ 1840874 h 3884086"/>
              <a:gd name="connsiteX1" fmla="*/ 2484565 w 2766021"/>
              <a:gd name="connsiteY1" fmla="*/ 49855 h 3884086"/>
              <a:gd name="connsiteX2" fmla="*/ 2607657 w 2766021"/>
              <a:gd name="connsiteY2" fmla="*/ 3884085 h 3884086"/>
              <a:gd name="connsiteX3" fmla="*/ 1577153 w 2766021"/>
              <a:gd name="connsiteY3" fmla="*/ 3884086 h 3884086"/>
              <a:gd name="connsiteX4" fmla="*/ 0 w 2766021"/>
              <a:gd name="connsiteY4" fmla="*/ 1840874 h 3884086"/>
              <a:gd name="connsiteX0" fmla="*/ 0 w 2766021"/>
              <a:gd name="connsiteY0" fmla="*/ 1840874 h 3884086"/>
              <a:gd name="connsiteX1" fmla="*/ 2484565 w 2766021"/>
              <a:gd name="connsiteY1" fmla="*/ 49855 h 3884086"/>
              <a:gd name="connsiteX2" fmla="*/ 2607657 w 2766021"/>
              <a:gd name="connsiteY2" fmla="*/ 3884085 h 3884086"/>
              <a:gd name="connsiteX3" fmla="*/ 1577153 w 2766021"/>
              <a:gd name="connsiteY3" fmla="*/ 3884086 h 3884086"/>
              <a:gd name="connsiteX4" fmla="*/ 0 w 2766021"/>
              <a:gd name="connsiteY4" fmla="*/ 1840874 h 3884086"/>
              <a:gd name="connsiteX0" fmla="*/ 0 w 2790068"/>
              <a:gd name="connsiteY0" fmla="*/ 1803311 h 3846523"/>
              <a:gd name="connsiteX1" fmla="*/ 2484565 w 2790068"/>
              <a:gd name="connsiteY1" fmla="*/ 12292 h 3846523"/>
              <a:gd name="connsiteX2" fmla="*/ 2607657 w 2790068"/>
              <a:gd name="connsiteY2" fmla="*/ 3846522 h 3846523"/>
              <a:gd name="connsiteX3" fmla="*/ 1577153 w 2790068"/>
              <a:gd name="connsiteY3" fmla="*/ 3846523 h 3846523"/>
              <a:gd name="connsiteX4" fmla="*/ 0 w 2790068"/>
              <a:gd name="connsiteY4" fmla="*/ 1803311 h 3846523"/>
              <a:gd name="connsiteX0" fmla="*/ 0 w 2790068"/>
              <a:gd name="connsiteY0" fmla="*/ 1803311 h 3846523"/>
              <a:gd name="connsiteX1" fmla="*/ 2484565 w 2790068"/>
              <a:gd name="connsiteY1" fmla="*/ 12292 h 3846523"/>
              <a:gd name="connsiteX2" fmla="*/ 2607657 w 2790068"/>
              <a:gd name="connsiteY2" fmla="*/ 3846522 h 3846523"/>
              <a:gd name="connsiteX3" fmla="*/ 1577153 w 2790068"/>
              <a:gd name="connsiteY3" fmla="*/ 3846523 h 3846523"/>
              <a:gd name="connsiteX4" fmla="*/ 0 w 2790068"/>
              <a:gd name="connsiteY4" fmla="*/ 1803311 h 3846523"/>
              <a:gd name="connsiteX0" fmla="*/ 0 w 2660887"/>
              <a:gd name="connsiteY0" fmla="*/ 1791019 h 3834231"/>
              <a:gd name="connsiteX1" fmla="*/ 2484565 w 2660887"/>
              <a:gd name="connsiteY1" fmla="*/ 0 h 3834231"/>
              <a:gd name="connsiteX2" fmla="*/ 2607657 w 2660887"/>
              <a:gd name="connsiteY2" fmla="*/ 3834230 h 3834231"/>
              <a:gd name="connsiteX3" fmla="*/ 1577153 w 2660887"/>
              <a:gd name="connsiteY3" fmla="*/ 3834231 h 3834231"/>
              <a:gd name="connsiteX4" fmla="*/ 0 w 2660887"/>
              <a:gd name="connsiteY4" fmla="*/ 1791019 h 3834231"/>
              <a:gd name="connsiteX0" fmla="*/ 0 w 2607657"/>
              <a:gd name="connsiteY0" fmla="*/ 1791019 h 3834231"/>
              <a:gd name="connsiteX1" fmla="*/ 2484565 w 2607657"/>
              <a:gd name="connsiteY1" fmla="*/ 0 h 3834231"/>
              <a:gd name="connsiteX2" fmla="*/ 2607657 w 2607657"/>
              <a:gd name="connsiteY2" fmla="*/ 3834230 h 3834231"/>
              <a:gd name="connsiteX3" fmla="*/ 1577153 w 2607657"/>
              <a:gd name="connsiteY3" fmla="*/ 3834231 h 3834231"/>
              <a:gd name="connsiteX4" fmla="*/ 0 w 2607657"/>
              <a:gd name="connsiteY4" fmla="*/ 1791019 h 3834231"/>
              <a:gd name="connsiteX0" fmla="*/ 0 w 2616450"/>
              <a:gd name="connsiteY0" fmla="*/ 1940488 h 3983700"/>
              <a:gd name="connsiteX1" fmla="*/ 2616450 w 2616450"/>
              <a:gd name="connsiteY1" fmla="*/ 0 h 3983700"/>
              <a:gd name="connsiteX2" fmla="*/ 2607657 w 2616450"/>
              <a:gd name="connsiteY2" fmla="*/ 3983699 h 3983700"/>
              <a:gd name="connsiteX3" fmla="*/ 1577153 w 2616450"/>
              <a:gd name="connsiteY3" fmla="*/ 3983700 h 3983700"/>
              <a:gd name="connsiteX4" fmla="*/ 0 w 2616450"/>
              <a:gd name="connsiteY4" fmla="*/ 1940488 h 3983700"/>
              <a:gd name="connsiteX0" fmla="*/ 0 w 2607658"/>
              <a:gd name="connsiteY0" fmla="*/ 1958073 h 3983700"/>
              <a:gd name="connsiteX1" fmla="*/ 2607658 w 2607658"/>
              <a:gd name="connsiteY1" fmla="*/ 0 h 3983700"/>
              <a:gd name="connsiteX2" fmla="*/ 2598865 w 2607658"/>
              <a:gd name="connsiteY2" fmla="*/ 3983699 h 3983700"/>
              <a:gd name="connsiteX3" fmla="*/ 1568361 w 2607658"/>
              <a:gd name="connsiteY3" fmla="*/ 3983700 h 3983700"/>
              <a:gd name="connsiteX4" fmla="*/ 0 w 2607658"/>
              <a:gd name="connsiteY4" fmla="*/ 1958073 h 3983700"/>
              <a:gd name="connsiteX0" fmla="*/ 0 w 2607658"/>
              <a:gd name="connsiteY0" fmla="*/ 1987570 h 4013197"/>
              <a:gd name="connsiteX1" fmla="*/ 2607658 w 2607658"/>
              <a:gd name="connsiteY1" fmla="*/ 0 h 4013197"/>
              <a:gd name="connsiteX2" fmla="*/ 2598865 w 2607658"/>
              <a:gd name="connsiteY2" fmla="*/ 4013196 h 4013197"/>
              <a:gd name="connsiteX3" fmla="*/ 1568361 w 2607658"/>
              <a:gd name="connsiteY3" fmla="*/ 4013197 h 4013197"/>
              <a:gd name="connsiteX4" fmla="*/ 0 w 2607658"/>
              <a:gd name="connsiteY4" fmla="*/ 1987570 h 4013197"/>
              <a:gd name="connsiteX0" fmla="*/ 0 w 2607658"/>
              <a:gd name="connsiteY0" fmla="*/ 1987570 h 4013197"/>
              <a:gd name="connsiteX1" fmla="*/ 2607658 w 2607658"/>
              <a:gd name="connsiteY1" fmla="*/ 0 h 4013197"/>
              <a:gd name="connsiteX2" fmla="*/ 2598865 w 2607658"/>
              <a:gd name="connsiteY2" fmla="*/ 4013196 h 4013197"/>
              <a:gd name="connsiteX3" fmla="*/ 1568361 w 2607658"/>
              <a:gd name="connsiteY3" fmla="*/ 4013197 h 4013197"/>
              <a:gd name="connsiteX4" fmla="*/ 0 w 2607658"/>
              <a:gd name="connsiteY4" fmla="*/ 1987570 h 401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7658" h="4013197">
                <a:moveTo>
                  <a:pt x="0" y="1987570"/>
                </a:moveTo>
                <a:lnTo>
                  <a:pt x="2607658" y="0"/>
                </a:lnTo>
                <a:lnTo>
                  <a:pt x="2598865" y="4013196"/>
                </a:lnTo>
                <a:lnTo>
                  <a:pt x="1568361" y="4013197"/>
                </a:lnTo>
                <a:lnTo>
                  <a:pt x="0" y="1987570"/>
                </a:lnTo>
                <a:close/>
              </a:path>
            </a:pathLst>
          </a:custGeom>
          <a:solidFill>
            <a:srgbClr val="EA7C1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E4FED5B2-816A-9D55-0CFF-FB07D7D19110}"/>
              </a:ext>
            </a:extLst>
          </p:cNvPr>
          <p:cNvSpPr/>
          <p:nvPr userDrawn="1"/>
        </p:nvSpPr>
        <p:spPr>
          <a:xfrm>
            <a:off x="4151788" y="-2574"/>
            <a:ext cx="1217093" cy="578376"/>
          </a:xfrm>
          <a:custGeom>
            <a:avLst/>
            <a:gdLst>
              <a:gd name="connsiteX0" fmla="*/ 0 w 589935"/>
              <a:gd name="connsiteY0" fmla="*/ 782279 h 782279"/>
              <a:gd name="connsiteX1" fmla="*/ 0 w 589935"/>
              <a:gd name="connsiteY1" fmla="*/ 0 h 782279"/>
              <a:gd name="connsiteX2" fmla="*/ 589935 w 589935"/>
              <a:gd name="connsiteY2" fmla="*/ 782279 h 782279"/>
              <a:gd name="connsiteX3" fmla="*/ 0 w 589935"/>
              <a:gd name="connsiteY3" fmla="*/ 782279 h 782279"/>
              <a:gd name="connsiteX0" fmla="*/ 422787 w 1012722"/>
              <a:gd name="connsiteY0" fmla="*/ 1126408 h 1126408"/>
              <a:gd name="connsiteX1" fmla="*/ 0 w 1012722"/>
              <a:gd name="connsiteY1" fmla="*/ 0 h 1126408"/>
              <a:gd name="connsiteX2" fmla="*/ 1012722 w 1012722"/>
              <a:gd name="connsiteY2" fmla="*/ 1126408 h 1126408"/>
              <a:gd name="connsiteX3" fmla="*/ 422787 w 1012722"/>
              <a:gd name="connsiteY3" fmla="*/ 1126408 h 1126408"/>
              <a:gd name="connsiteX0" fmla="*/ 422787 w 1248696"/>
              <a:gd name="connsiteY0" fmla="*/ 1126408 h 1126408"/>
              <a:gd name="connsiteX1" fmla="*/ 0 w 1248696"/>
              <a:gd name="connsiteY1" fmla="*/ 0 h 1126408"/>
              <a:gd name="connsiteX2" fmla="*/ 1248696 w 1248696"/>
              <a:gd name="connsiteY2" fmla="*/ 5531 h 1126408"/>
              <a:gd name="connsiteX3" fmla="*/ 422787 w 1248696"/>
              <a:gd name="connsiteY3" fmla="*/ 1126408 h 1126408"/>
              <a:gd name="connsiteX0" fmla="*/ 648928 w 1248696"/>
              <a:gd name="connsiteY0" fmla="*/ 388989 h 388989"/>
              <a:gd name="connsiteX1" fmla="*/ 0 w 1248696"/>
              <a:gd name="connsiteY1" fmla="*/ 0 h 388989"/>
              <a:gd name="connsiteX2" fmla="*/ 1248696 w 1248696"/>
              <a:gd name="connsiteY2" fmla="*/ 5531 h 388989"/>
              <a:gd name="connsiteX3" fmla="*/ 648928 w 1248696"/>
              <a:gd name="connsiteY3" fmla="*/ 388989 h 388989"/>
              <a:gd name="connsiteX0" fmla="*/ 471948 w 1248696"/>
              <a:gd name="connsiteY0" fmla="*/ 605298 h 605298"/>
              <a:gd name="connsiteX1" fmla="*/ 0 w 1248696"/>
              <a:gd name="connsiteY1" fmla="*/ 0 h 605298"/>
              <a:gd name="connsiteX2" fmla="*/ 1248696 w 1248696"/>
              <a:gd name="connsiteY2" fmla="*/ 5531 h 605298"/>
              <a:gd name="connsiteX3" fmla="*/ 471948 w 1248696"/>
              <a:gd name="connsiteY3" fmla="*/ 605298 h 605298"/>
              <a:gd name="connsiteX0" fmla="*/ 314632 w 1091380"/>
              <a:gd name="connsiteY0" fmla="*/ 599767 h 599767"/>
              <a:gd name="connsiteX1" fmla="*/ 0 w 1091380"/>
              <a:gd name="connsiteY1" fmla="*/ 92792 h 599767"/>
              <a:gd name="connsiteX2" fmla="*/ 1091380 w 1091380"/>
              <a:gd name="connsiteY2" fmla="*/ 0 h 599767"/>
              <a:gd name="connsiteX3" fmla="*/ 314632 w 1091380"/>
              <a:gd name="connsiteY3" fmla="*/ 599767 h 599767"/>
              <a:gd name="connsiteX0" fmla="*/ 462116 w 1238864"/>
              <a:gd name="connsiteY0" fmla="*/ 599767 h 599767"/>
              <a:gd name="connsiteX1" fmla="*/ 0 w 1238864"/>
              <a:gd name="connsiteY1" fmla="*/ 14134 h 599767"/>
              <a:gd name="connsiteX2" fmla="*/ 1238864 w 1238864"/>
              <a:gd name="connsiteY2" fmla="*/ 0 h 599767"/>
              <a:gd name="connsiteX3" fmla="*/ 462116 w 1238864"/>
              <a:gd name="connsiteY3" fmla="*/ 599767 h 599767"/>
              <a:gd name="connsiteX0" fmla="*/ 462116 w 1050179"/>
              <a:gd name="connsiteY0" fmla="*/ 585633 h 585633"/>
              <a:gd name="connsiteX1" fmla="*/ 0 w 1050179"/>
              <a:gd name="connsiteY1" fmla="*/ 0 h 585633"/>
              <a:gd name="connsiteX2" fmla="*/ 1050179 w 1050179"/>
              <a:gd name="connsiteY2" fmla="*/ 87466 h 585633"/>
              <a:gd name="connsiteX3" fmla="*/ 462116 w 1050179"/>
              <a:gd name="connsiteY3" fmla="*/ 585633 h 585633"/>
              <a:gd name="connsiteX0" fmla="*/ 462116 w 1209836"/>
              <a:gd name="connsiteY0" fmla="*/ 585633 h 585633"/>
              <a:gd name="connsiteX1" fmla="*/ 0 w 1209836"/>
              <a:gd name="connsiteY1" fmla="*/ 0 h 585633"/>
              <a:gd name="connsiteX2" fmla="*/ 1209836 w 1209836"/>
              <a:gd name="connsiteY2" fmla="*/ 7637 h 585633"/>
              <a:gd name="connsiteX3" fmla="*/ 462116 w 1209836"/>
              <a:gd name="connsiteY3" fmla="*/ 585633 h 585633"/>
              <a:gd name="connsiteX0" fmla="*/ 273431 w 1021151"/>
              <a:gd name="connsiteY0" fmla="*/ 577996 h 577996"/>
              <a:gd name="connsiteX1" fmla="*/ 0 w 1021151"/>
              <a:gd name="connsiteY1" fmla="*/ 72191 h 577996"/>
              <a:gd name="connsiteX2" fmla="*/ 1021151 w 1021151"/>
              <a:gd name="connsiteY2" fmla="*/ 0 h 577996"/>
              <a:gd name="connsiteX3" fmla="*/ 273431 w 1021151"/>
              <a:gd name="connsiteY3" fmla="*/ 577996 h 577996"/>
              <a:gd name="connsiteX0" fmla="*/ 469373 w 1217093"/>
              <a:gd name="connsiteY0" fmla="*/ 578376 h 578376"/>
              <a:gd name="connsiteX1" fmla="*/ 0 w 1217093"/>
              <a:gd name="connsiteY1" fmla="*/ 0 h 578376"/>
              <a:gd name="connsiteX2" fmla="*/ 1217093 w 1217093"/>
              <a:gd name="connsiteY2" fmla="*/ 380 h 578376"/>
              <a:gd name="connsiteX3" fmla="*/ 469373 w 1217093"/>
              <a:gd name="connsiteY3" fmla="*/ 578376 h 578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093" h="578376">
                <a:moveTo>
                  <a:pt x="469373" y="578376"/>
                </a:moveTo>
                <a:lnTo>
                  <a:pt x="0" y="0"/>
                </a:lnTo>
                <a:lnTo>
                  <a:pt x="1217093" y="380"/>
                </a:lnTo>
                <a:lnTo>
                  <a:pt x="469373" y="578376"/>
                </a:lnTo>
                <a:close/>
              </a:path>
            </a:pathLst>
          </a:custGeom>
          <a:solidFill>
            <a:srgbClr val="EA7C1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F8112B-81E9-D15F-008E-20880CB7C1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159" y="4038324"/>
            <a:ext cx="998982" cy="699770"/>
          </a:xfrm>
          <a:prstGeom prst="rect">
            <a:avLst/>
          </a:prstGeom>
        </p:spPr>
      </p:pic>
      <p:pic>
        <p:nvPicPr>
          <p:cNvPr id="10" name="stock-photo-hong-kong-june-view-of-the-hong-kong-convention-and-exhibition-centre-and-the-buildings-1021132822.jpg">
            <a:extLst>
              <a:ext uri="{FF2B5EF4-FFF2-40B4-BE49-F238E27FC236}">
                <a16:creationId xmlns:a16="http://schemas.microsoft.com/office/drawing/2014/main" id="{BF8E9B7E-AD18-A2D9-F4DA-554629D86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5216" y="-7144"/>
            <a:ext cx="4006454" cy="2995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46" y="0"/>
                </a:moveTo>
                <a:lnTo>
                  <a:pt x="0" y="4842"/>
                </a:lnTo>
                <a:lnTo>
                  <a:pt x="9693" y="21600"/>
                </a:lnTo>
                <a:lnTo>
                  <a:pt x="21600" y="9382"/>
                </a:lnTo>
                <a:lnTo>
                  <a:pt x="16232" y="28"/>
                </a:lnTo>
                <a:lnTo>
                  <a:pt x="4846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3" name="Straight Connector 4">
            <a:extLst>
              <a:ext uri="{FF2B5EF4-FFF2-40B4-BE49-F238E27FC236}">
                <a16:creationId xmlns:a16="http://schemas.microsoft.com/office/drawing/2014/main" id="{9EC3AB05-AD2D-FD89-89C0-3707E3F3AF3A}"/>
              </a:ext>
            </a:extLst>
          </p:cNvPr>
          <p:cNvSpPr/>
          <p:nvPr userDrawn="1"/>
        </p:nvSpPr>
        <p:spPr>
          <a:xfrm flipH="1">
            <a:off x="1930992" y="3606611"/>
            <a:ext cx="0" cy="1116000"/>
          </a:xfrm>
          <a:prstGeom prst="line">
            <a:avLst/>
          </a:prstGeom>
          <a:ln w="76200">
            <a:solidFill>
              <a:schemeClr val="bg2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D3D76D-8907-6E40-9EF1-DDDBA310B5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1215" y="3606611"/>
            <a:ext cx="4328560" cy="77201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0"/>
              </a:spcBef>
              <a:buNone/>
              <a:defRPr sz="2400" b="1" baseline="0">
                <a:solidFill>
                  <a:srgbClr val="EA7C16"/>
                </a:solidFill>
              </a:defRPr>
            </a:lvl1pPr>
          </a:lstStyle>
          <a:p>
            <a:pPr lvl="0"/>
            <a:r>
              <a:rPr lang="en-US" dirty="0"/>
              <a:t>Add your presentation title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7942849-E2DF-C7B8-1B80-414AB9C2D2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01215" y="4436155"/>
            <a:ext cx="3771739" cy="28645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None/>
              <a:defRPr sz="18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8636851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40AB73-23DF-185D-AC15-93876492CF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4020" y="1"/>
            <a:ext cx="2569980" cy="5143498"/>
          </a:xfrm>
          <a:prstGeom prst="rect">
            <a:avLst/>
          </a:prstGeom>
        </p:spPr>
      </p:pic>
      <p:sp>
        <p:nvSpPr>
          <p:cNvPr id="4" name="Freeform: Shape 19">
            <a:extLst>
              <a:ext uri="{FF2B5EF4-FFF2-40B4-BE49-F238E27FC236}">
                <a16:creationId xmlns:a16="http://schemas.microsoft.com/office/drawing/2014/main" id="{C0BD1E68-E4CA-43F6-85B5-7011CFE03FB5}"/>
              </a:ext>
            </a:extLst>
          </p:cNvPr>
          <p:cNvSpPr/>
          <p:nvPr userDrawn="1"/>
        </p:nvSpPr>
        <p:spPr>
          <a:xfrm>
            <a:off x="6574020" y="0"/>
            <a:ext cx="2569980" cy="5143500"/>
          </a:xfrm>
          <a:prstGeom prst="rect">
            <a:avLst/>
          </a:prstGeom>
          <a:gradFill flip="none" rotWithShape="1">
            <a:gsLst>
              <a:gs pos="0">
                <a:srgbClr val="40B4FF">
                  <a:lumMod val="60000"/>
                  <a:lumOff val="40000"/>
                </a:srgbClr>
              </a:gs>
              <a:gs pos="100000">
                <a:srgbClr val="2FDBFF">
                  <a:alpha val="44000"/>
                  <a:lumMod val="43744"/>
                  <a:lumOff val="56256"/>
                </a:srgbClr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  <a:endParaRPr sz="1300" dirty="0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AC281AEA-FE33-D5F3-C5D4-B50C3D4596C4}"/>
              </a:ext>
            </a:extLst>
          </p:cNvPr>
          <p:cNvSpPr/>
          <p:nvPr userDrawn="1"/>
        </p:nvSpPr>
        <p:spPr>
          <a:xfrm>
            <a:off x="3276" y="0"/>
            <a:ext cx="6570744" cy="514350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  <a:endParaRPr sz="1300" dirty="0"/>
          </a:p>
        </p:txBody>
      </p:sp>
      <p:sp>
        <p:nvSpPr>
          <p:cNvPr id="6" name="Freeform: Shape 19">
            <a:extLst>
              <a:ext uri="{FF2B5EF4-FFF2-40B4-BE49-F238E27FC236}">
                <a16:creationId xmlns:a16="http://schemas.microsoft.com/office/drawing/2014/main" id="{D5A4F1AB-54CD-223F-32DC-A213F2CD5FC4}"/>
              </a:ext>
            </a:extLst>
          </p:cNvPr>
          <p:cNvSpPr/>
          <p:nvPr userDrawn="1"/>
        </p:nvSpPr>
        <p:spPr>
          <a:xfrm>
            <a:off x="2472140" y="545523"/>
            <a:ext cx="4101880" cy="405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  <a:endParaRPr sz="13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18614E-FD4A-47FD-570F-2530D4F71E06}"/>
              </a:ext>
            </a:extLst>
          </p:cNvPr>
          <p:cNvSpPr/>
          <p:nvPr userDrawn="1"/>
        </p:nvSpPr>
        <p:spPr>
          <a:xfrm>
            <a:off x="757651" y="1116089"/>
            <a:ext cx="5306017" cy="291132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  <a:endParaRPr sz="13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B96355-98D7-D53D-04B7-8596E5A8E3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640" y="2944280"/>
            <a:ext cx="986003" cy="689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7FF770-A930-7763-7A89-6B838F2CC5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4019" y="545523"/>
            <a:ext cx="1929938" cy="405245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365EC1C-612F-26A0-293E-5D09C3681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0775" y="1360488"/>
            <a:ext cx="4605338" cy="838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your presentation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273C455-EB60-4483-1257-16BAA81FA7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0775" y="2198688"/>
            <a:ext cx="3810000" cy="6889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6621828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B27DFA-B074-5394-4F55-A65A609005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245515-3B67-BD36-08C2-4048476453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4506" y="762414"/>
            <a:ext cx="6330192" cy="9899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EA7C16"/>
                </a:solidFill>
              </a:defRPr>
            </a:lvl1pPr>
          </a:lstStyle>
          <a:p>
            <a:pPr lvl="0"/>
            <a:r>
              <a:rPr lang="en-US" dirty="0"/>
              <a:t>Add your presentation title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6D4778-EE1C-C120-816F-F640897F46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506" y="4156455"/>
            <a:ext cx="1327150" cy="4492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000" b="1" i="1" baseline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sz="1000" b="1" i="1" baseline="0" dirty="0"/>
              <a:t>Date</a:t>
            </a:r>
          </a:p>
          <a:p>
            <a:pPr lvl="0"/>
            <a:r>
              <a:rPr lang="en-GB" sz="1000" b="1" i="1" baseline="0" dirty="0"/>
              <a:t>Title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EBE72B-D16A-8F30-6490-6D40B55F8057}"/>
              </a:ext>
            </a:extLst>
          </p:cNvPr>
          <p:cNvSpPr/>
          <p:nvPr userDrawn="1"/>
        </p:nvSpPr>
        <p:spPr>
          <a:xfrm>
            <a:off x="-1" y="5035500"/>
            <a:ext cx="9144001" cy="108000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2271573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icture 2">
            <a:extLst>
              <a:ext uri="{FF2B5EF4-FFF2-40B4-BE49-F238E27FC236}">
                <a16:creationId xmlns:a16="http://schemas.microsoft.com/office/drawing/2014/main" id="{18B6850C-4D86-8078-EE6E-2C4720E22F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7710" y="4536593"/>
            <a:ext cx="623890" cy="477446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652" r:id="rId2"/>
    <p:sldLayoutId id="2147483649" r:id="rId3"/>
    <p:sldLayoutId id="2147483650" r:id="rId4"/>
    <p:sldLayoutId id="2147483771" r:id="rId5"/>
    <p:sldLayoutId id="2147483770" r:id="rId6"/>
    <p:sldLayoutId id="2147483767" r:id="rId7"/>
    <p:sldLayoutId id="2147483768" r:id="rId8"/>
    <p:sldLayoutId id="2147483766" r:id="rId9"/>
    <p:sldLayoutId id="2147483776" r:id="rId10"/>
    <p:sldLayoutId id="2147483787" r:id="rId11"/>
    <p:sldLayoutId id="2147483779" r:id="rId12"/>
    <p:sldLayoutId id="2147483782" r:id="rId13"/>
    <p:sldLayoutId id="2147483785" r:id="rId14"/>
    <p:sldLayoutId id="2147483775" r:id="rId15"/>
    <p:sldLayoutId id="2147483783" r:id="rId16"/>
    <p:sldLayoutId id="2147483784" r:id="rId17"/>
    <p:sldLayoutId id="2147483761" r:id="rId18"/>
    <p:sldLayoutId id="2147483672" r:id="rId19"/>
    <p:sldLayoutId id="2147483673" r:id="rId20"/>
  </p:sldLayoutIdLst>
  <p:transition spd="med"/>
  <p:hf hdr="0" ftr="0" dt="0"/>
  <p:txStyles>
    <p:titleStyle>
      <a:lvl1pPr marL="0" marR="0" indent="0" algn="ctr" defTabSz="9143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0" algn="ctr" defTabSz="9143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0" algn="ctr" defTabSz="9143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0" algn="ctr" defTabSz="9143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0" algn="ctr" defTabSz="9143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0" algn="ctr" defTabSz="9143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0" algn="ctr" defTabSz="9143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0" algn="ctr" defTabSz="9143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0" algn="ctr" defTabSz="9143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9pPr>
    </p:titleStyle>
    <p:bodyStyle>
      <a:lvl1pPr marL="342893" marR="0" indent="-342893" algn="l" defTabSz="914382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Verdana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1pPr>
      <a:lvl2pPr marL="783755" marR="0" indent="-326565" algn="l" defTabSz="914382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Verdana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2pPr>
      <a:lvl3pPr marL="1219176" marR="0" indent="-304794" algn="l" defTabSz="914382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Verdana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3pPr>
      <a:lvl4pPr marL="1737326" marR="0" indent="-365752" algn="l" defTabSz="914382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Verdana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4pPr>
      <a:lvl5pPr marL="2194516" marR="0" indent="-365752" algn="l" defTabSz="914382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Verdana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5pPr>
      <a:lvl6pPr marL="2651707" marR="0" indent="-365752" algn="l" defTabSz="914382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Verdana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6pPr>
      <a:lvl7pPr marL="3108898" marR="0" indent="-365752" algn="l" defTabSz="914382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Verdana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7pPr>
      <a:lvl8pPr marL="3566088" marR="0" indent="-365752" algn="l" defTabSz="914382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Verdana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8pPr>
      <a:lvl9pPr marL="4023279" marR="0" indent="-365752" algn="l" defTabSz="914382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Verdana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9pPr>
    </p:bodyStyle>
    <p:otherStyle>
      <a:lvl1pPr marL="0" marR="0" indent="0" algn="l" defTabSz="9143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457191" algn="l" defTabSz="9143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914382" algn="l" defTabSz="9143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1371572" algn="l" defTabSz="9143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1828764" algn="l" defTabSz="9143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2285954" algn="l" defTabSz="9143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2743146" algn="l" defTabSz="9143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3200336" algn="l" defTabSz="9143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3657527" algn="l" defTabSz="9143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agfunder.com/agfunder-global-agrifoodtech-investment-report-2024-1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25271A9-F9F5-86B2-FA3F-705B8BD048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506" y="959059"/>
            <a:ext cx="4587094" cy="989919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dirty="0"/>
              <a:t>Growing</a:t>
            </a:r>
            <a:r>
              <a:rPr lang="zh-TW" altLang="en-US" dirty="0"/>
              <a:t> </a:t>
            </a:r>
            <a:r>
              <a:rPr lang="en-GB" altLang="zh-TW" dirty="0" err="1"/>
              <a:t>a</a:t>
            </a:r>
            <a:r>
              <a:rPr lang="en-GB" dirty="0" err="1"/>
              <a:t>gritech</a:t>
            </a:r>
            <a:r>
              <a:rPr lang="en-GB" dirty="0"/>
              <a:t> and </a:t>
            </a:r>
            <a:r>
              <a:rPr lang="en-GB" dirty="0" err="1"/>
              <a:t>foodtech</a:t>
            </a:r>
            <a:r>
              <a:rPr lang="en-GB" dirty="0"/>
              <a:t> in Hong Kong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DFDE772-121A-B459-243F-94C205D7A2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506" y="3763164"/>
            <a:ext cx="4587094" cy="118246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sz="1200" i="0" dirty="0"/>
              <a:t>Alice Tsang</a:t>
            </a:r>
          </a:p>
          <a:p>
            <a:pPr>
              <a:lnSpc>
                <a:spcPct val="120000"/>
              </a:lnSpc>
            </a:pPr>
            <a:r>
              <a:rPr lang="en-GB" sz="1200" i="0" dirty="0"/>
              <a:t>Principal Economist (Global Research) </a:t>
            </a:r>
          </a:p>
          <a:p>
            <a:pPr>
              <a:lnSpc>
                <a:spcPct val="120000"/>
              </a:lnSpc>
            </a:pPr>
            <a:r>
              <a:rPr lang="en-GB" sz="1200" i="0" dirty="0"/>
              <a:t>HKTDC Research</a:t>
            </a:r>
          </a:p>
          <a:p>
            <a:pPr>
              <a:lnSpc>
                <a:spcPct val="120000"/>
              </a:lnSpc>
            </a:pPr>
            <a:r>
              <a:rPr lang="en-GB" sz="1200" i="0" dirty="0"/>
              <a:t>6 May 2025</a:t>
            </a:r>
          </a:p>
        </p:txBody>
      </p:sp>
    </p:spTree>
    <p:extLst>
      <p:ext uri="{BB962C8B-B14F-4D97-AF65-F5344CB8AC3E}">
        <p14:creationId xmlns:p14="http://schemas.microsoft.com/office/powerpoint/2010/main" val="545135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38C82-1502-2C45-8AB1-D3A0202BF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E0C2DC-86A8-9B23-881E-FF04109232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962" y="406585"/>
            <a:ext cx="8446088" cy="396000"/>
          </a:xfrm>
        </p:spPr>
        <p:txBody>
          <a:bodyPr/>
          <a:lstStyle/>
          <a:p>
            <a:r>
              <a:rPr lang="en-GB" sz="2400" dirty="0"/>
              <a:t>Number of </a:t>
            </a:r>
            <a:r>
              <a:rPr lang="en-GB" sz="2400" dirty="0" err="1"/>
              <a:t>Foodtech</a:t>
            </a:r>
            <a:r>
              <a:rPr lang="zh-TW" altLang="en-US" sz="2400" dirty="0"/>
              <a:t> </a:t>
            </a:r>
            <a:r>
              <a:rPr lang="en-GB" altLang="zh-TW" sz="2400" dirty="0"/>
              <a:t>Startups in Hong Kong</a:t>
            </a:r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AD39E3-9565-6DB3-242A-5006F89BA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10</a:t>
            </a:fld>
            <a:endParaRPr lang="en-GB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44896BB-4055-12B0-4499-45143E2987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4112922"/>
              </p:ext>
            </p:extLst>
          </p:nvPr>
        </p:nvGraphicFramePr>
        <p:xfrm>
          <a:off x="2150827" y="159771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BA0ACB7-3E05-7D65-DB22-80EC14191B97}"/>
              </a:ext>
            </a:extLst>
          </p:cNvPr>
          <p:cNvSpPr txBox="1"/>
          <p:nvPr/>
        </p:nvSpPr>
        <p:spPr>
          <a:xfrm>
            <a:off x="335961" y="4784565"/>
            <a:ext cx="7779340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 lvl="1" indent="0"/>
            <a:r>
              <a:rPr lang="en-GB" sz="1000" dirty="0"/>
              <a:t>Source: </a:t>
            </a:r>
            <a:r>
              <a:rPr lang="en-GB" sz="1000" dirty="0" err="1"/>
              <a:t>InvestHK’s</a:t>
            </a:r>
            <a:r>
              <a:rPr lang="en-GB" sz="1000" dirty="0"/>
              <a:t> Startup Survey</a:t>
            </a:r>
            <a:endParaRPr lang="en-GB" sz="1000" i="1" dirty="0"/>
          </a:p>
        </p:txBody>
      </p:sp>
    </p:spTree>
    <p:extLst>
      <p:ext uri="{BB962C8B-B14F-4D97-AF65-F5344CB8AC3E}">
        <p14:creationId xmlns:p14="http://schemas.microsoft.com/office/powerpoint/2010/main" val="258103796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A2AD18-1BF7-4242-8F70-ED15CCD647C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290108" y="1304103"/>
            <a:ext cx="7048946" cy="158222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GB" sz="2400" dirty="0"/>
              <a:t>In-depth case studies</a:t>
            </a:r>
          </a:p>
        </p:txBody>
      </p:sp>
    </p:spTree>
    <p:extLst>
      <p:ext uri="{BB962C8B-B14F-4D97-AF65-F5344CB8AC3E}">
        <p14:creationId xmlns:p14="http://schemas.microsoft.com/office/powerpoint/2010/main" val="1829471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BA42AB-CBF2-B675-F8A4-9DC1941B03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962" y="459225"/>
            <a:ext cx="8446088" cy="3960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altLang="zh-TW" sz="2400" dirty="0"/>
              <a:t>The Chinese University of Hong Kong</a:t>
            </a:r>
          </a:p>
          <a:p>
            <a:pPr>
              <a:spcBef>
                <a:spcPts val="0"/>
              </a:spcBef>
            </a:pPr>
            <a:r>
              <a:rPr lang="en-GB" altLang="zh-TW" sz="2400" dirty="0"/>
              <a:t>- Centre for Soybean Research</a:t>
            </a:r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A86DC-D443-C7C7-1A36-A53BC0CB4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F0D0B-0F47-86AA-18DA-3F576E0150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6548" y="1229399"/>
            <a:ext cx="8004369" cy="3256876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GB" dirty="0"/>
              <a:t>Successfully discovered the gene for salinity and drought tolerant soybeans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GB" dirty="0"/>
              <a:t>Collaboration with Chinese Gansu</a:t>
            </a:r>
            <a:r>
              <a:rPr lang="zh-TW" altLang="en-US" dirty="0"/>
              <a:t> </a:t>
            </a:r>
            <a:r>
              <a:rPr lang="en-GB" altLang="zh-TW" dirty="0"/>
              <a:t>and</a:t>
            </a:r>
            <a:r>
              <a:rPr lang="zh-TW" altLang="en-US" dirty="0"/>
              <a:t> </a:t>
            </a:r>
            <a:r>
              <a:rPr lang="en-GB" altLang="zh-TW" dirty="0"/>
              <a:t>Pakistan farmers to test out salinity and drought tolerant soybeans, which successfully increase productivity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GB" dirty="0"/>
              <a:t>Future research direction: discover more genes for ideal traits to tolerate extreme weather or climate changes 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208438E-1F8B-B4B4-6498-84486543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446" y="3049949"/>
            <a:ext cx="3620999" cy="181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E07E0B-96EC-E48A-DC43-DE4A3340B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728" y="3049949"/>
            <a:ext cx="2418906" cy="1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8986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BA42AB-CBF2-B675-F8A4-9DC1941B03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962" y="408908"/>
            <a:ext cx="8446088" cy="396000"/>
          </a:xfrm>
        </p:spPr>
        <p:txBody>
          <a:bodyPr/>
          <a:lstStyle/>
          <a:p>
            <a:r>
              <a:rPr lang="en-GB" sz="2400" dirty="0"/>
              <a:t>Hong Kong’s future direction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A86DC-D443-C7C7-1A36-A53BC0CB4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F0D0B-0F47-86AA-18DA-3F576E0150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GB" dirty="0"/>
              <a:t>How Hong Kong can be involved in agrifood tech development: 1) core technology and new products development , 2) financing platform, 3) branding, 4) safety and quality certification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GB" dirty="0"/>
              <a:t>Hong Kong’s advantages in developing agritech and foodtech: 1) huge market potential in the mainland, 2) availability of farmland in the mainland for mass production opportunities, 3) talents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GB" dirty="0"/>
              <a:t>If Hong Kong would like to develop agrifood tech, more strategic policy direction or support is needed to be appealing for long-term investment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GB" dirty="0"/>
              <a:t>Hong Kong academic institutions have strong research backgrounds and skills, but lack investment or channels to package the core technology for commercialisation</a:t>
            </a:r>
          </a:p>
        </p:txBody>
      </p:sp>
    </p:spTree>
    <p:extLst>
      <p:ext uri="{BB962C8B-B14F-4D97-AF65-F5344CB8AC3E}">
        <p14:creationId xmlns:p14="http://schemas.microsoft.com/office/powerpoint/2010/main" val="186591218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BA42AB-CBF2-B675-F8A4-9DC1941B03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962" y="474495"/>
            <a:ext cx="8446088" cy="3960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sz="2400" dirty="0"/>
              <a:t>A Hong Kong </a:t>
            </a:r>
            <a:r>
              <a:rPr lang="en-GB" sz="2400" dirty="0" err="1"/>
              <a:t>foodtech</a:t>
            </a:r>
            <a:r>
              <a:rPr lang="en-GB" sz="2400" dirty="0"/>
              <a:t> company</a:t>
            </a:r>
          </a:p>
          <a:p>
            <a:pPr>
              <a:spcBef>
                <a:spcPts val="0"/>
              </a:spcBef>
            </a:pPr>
            <a:r>
              <a:rPr lang="en-GB" sz="2400" dirty="0"/>
              <a:t>- extend shelf life of cooked food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A86DC-D443-C7C7-1A36-A53BC0CB4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F0D0B-0F47-86AA-18DA-3F576E0150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5962" y="1415112"/>
            <a:ext cx="7949297" cy="3253893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GB" dirty="0"/>
              <a:t>The company founded in 2016 in Hong Kong</a:t>
            </a:r>
          </a:p>
          <a:p>
            <a:pPr>
              <a:spcBef>
                <a:spcPts val="1000"/>
              </a:spcBef>
            </a:pPr>
            <a:r>
              <a:rPr lang="en-GB" dirty="0"/>
              <a:t>A combination of three techniques: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GB" dirty="0"/>
              <a:t>     </a:t>
            </a:r>
            <a:r>
              <a:rPr lang="en-GB" i="1" dirty="0">
                <a:solidFill>
                  <a:schemeClr val="accent4">
                    <a:lumMod val="75000"/>
                  </a:schemeClr>
                </a:solidFill>
              </a:rPr>
              <a:t>1) high‑temperature short‑time pasteurisation 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GB" i="1" dirty="0">
                <a:solidFill>
                  <a:schemeClr val="accent4">
                    <a:lumMod val="75000"/>
                  </a:schemeClr>
                </a:solidFill>
              </a:rPr>
              <a:t>     2) low‑temperature sous‑vide cooking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GB" i="1" dirty="0">
                <a:solidFill>
                  <a:schemeClr val="accent4">
                    <a:lumMod val="75000"/>
                  </a:schemeClr>
                </a:solidFill>
              </a:rPr>
              <a:t>     3) aseptic packaging</a:t>
            </a:r>
          </a:p>
          <a:p>
            <a:pPr>
              <a:spcBef>
                <a:spcPts val="1000"/>
              </a:spcBef>
            </a:pPr>
            <a:r>
              <a:rPr lang="en-GB" dirty="0"/>
              <a:t>Allows food to be stored at </a:t>
            </a:r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room temperature for 2 years</a:t>
            </a:r>
            <a:r>
              <a:rPr lang="en-GB" dirty="0"/>
              <a:t>, without losing its nutritional value and without the use of chemicals or preservatives</a:t>
            </a:r>
          </a:p>
          <a:p>
            <a:pPr>
              <a:spcBef>
                <a:spcPts val="1000"/>
              </a:spcBef>
            </a:pPr>
            <a:r>
              <a:rPr lang="en-GB" b="1" dirty="0">
                <a:solidFill>
                  <a:srgbClr val="00B050"/>
                </a:solidFill>
              </a:rPr>
              <a:t>Reducing energy consumption </a:t>
            </a:r>
            <a:r>
              <a:rPr lang="en-GB" dirty="0"/>
              <a:t>and 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lowering the costs </a:t>
            </a:r>
            <a:r>
              <a:rPr lang="en-GB" dirty="0"/>
              <a:t>of refrigerated transport and storage</a:t>
            </a:r>
          </a:p>
          <a:p>
            <a:pPr>
              <a:spcBef>
                <a:spcPts val="1000"/>
              </a:spcBef>
            </a:pPr>
            <a:r>
              <a:rPr lang="en-GB" dirty="0"/>
              <a:t>Applying for patents in the US, the EU, mainland China and Hong Kong</a:t>
            </a:r>
          </a:p>
        </p:txBody>
      </p:sp>
      <p:pic>
        <p:nvPicPr>
          <p:cNvPr id="8" name="Picture 4" descr="Photo: IXON’s 800-sq ft workshop in Fo Tan has a clean room where food packaging is carried out.">
            <a:extLst>
              <a:ext uri="{FF2B5EF4-FFF2-40B4-BE49-F238E27FC236}">
                <a16:creationId xmlns:a16="http://schemas.microsoft.com/office/drawing/2014/main" id="{2B1EEC86-2E38-F40E-0A54-58B83CADF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3569" y="1415112"/>
            <a:ext cx="1802468" cy="135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55692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BA42AB-CBF2-B675-F8A4-9DC1941B03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962" y="453376"/>
            <a:ext cx="8446088" cy="396000"/>
          </a:xfrm>
        </p:spPr>
        <p:txBody>
          <a:bodyPr/>
          <a:lstStyle/>
          <a:p>
            <a:r>
              <a:rPr lang="en-GB" sz="2400" dirty="0"/>
              <a:t>Advanced sous-vide aseptic packaging (ASAP)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A86DC-D443-C7C7-1A36-A53BC0CB4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F0D0B-0F47-86AA-18DA-3F576E0150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6550" y="1107771"/>
            <a:ext cx="8445500" cy="3253893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GB" dirty="0"/>
              <a:t>Different kinds of food products have different attributes, such as their water activity, pH and texture. </a:t>
            </a:r>
          </a:p>
          <a:p>
            <a:pPr>
              <a:spcBef>
                <a:spcPts val="1000"/>
              </a:spcBef>
            </a:pPr>
            <a:r>
              <a:rPr lang="en-GB" dirty="0"/>
              <a:t>Constantly fine-tune and validate the method and formula of processing the food ingredients</a:t>
            </a:r>
          </a:p>
          <a:p>
            <a:pPr>
              <a:spcBef>
                <a:spcPts val="1000"/>
              </a:spcBef>
            </a:pPr>
            <a:r>
              <a:rPr lang="en-GB" dirty="0"/>
              <a:t>Targeted business partner: a shift from overseas meat producers to prepared food producers that require refrigerated storage</a:t>
            </a:r>
          </a:p>
          <a:p>
            <a:pPr>
              <a:spcBef>
                <a:spcPts val="1000"/>
              </a:spcBef>
            </a:pPr>
            <a:r>
              <a:rPr lang="en-GB" dirty="0"/>
              <a:t>Enormous potential for growth in the ready‑to‑eat meals market, for</a:t>
            </a:r>
            <a:r>
              <a:rPr lang="zh-TW" altLang="en-US" dirty="0"/>
              <a:t> </a:t>
            </a:r>
            <a:r>
              <a:rPr lang="en-GB" altLang="zh-TW" dirty="0"/>
              <a:t>instance:</a:t>
            </a:r>
            <a:r>
              <a:rPr lang="zh-TW" altLang="en-US" dirty="0"/>
              <a:t> </a:t>
            </a:r>
            <a:r>
              <a:rPr lang="en-GB" altLang="zh-TW" dirty="0"/>
              <a:t>estimated size of the ready-to-eat meals market in China will be </a:t>
            </a:r>
            <a:r>
              <a:rPr lang="en-GB" dirty="0"/>
              <a:t>bigger than RMB1 trillion by 2026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FEC98D7-33EF-A895-587E-46C43305F4D8}"/>
              </a:ext>
            </a:extLst>
          </p:cNvPr>
          <p:cNvGrpSpPr/>
          <p:nvPr/>
        </p:nvGrpSpPr>
        <p:grpSpPr>
          <a:xfrm>
            <a:off x="1753973" y="3451780"/>
            <a:ext cx="5407404" cy="1351851"/>
            <a:chOff x="887281" y="3451780"/>
            <a:chExt cx="5407404" cy="1351851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5D1F6E04-8860-F717-2DCF-54EA163A65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281" y="3451780"/>
              <a:ext cx="1802468" cy="1351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F1C7C98F-526E-7E8B-1727-1C1646ABA6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9749" y="3451780"/>
              <a:ext cx="1802468" cy="1351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0395E21E-48DB-BDAF-C093-B09A223DDE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217" y="3451780"/>
              <a:ext cx="1802468" cy="1351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329923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BA42AB-CBF2-B675-F8A4-9DC1941B03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962" y="479727"/>
            <a:ext cx="8446088" cy="396000"/>
          </a:xfrm>
        </p:spPr>
        <p:txBody>
          <a:bodyPr/>
          <a:lstStyle/>
          <a:p>
            <a:r>
              <a:rPr lang="en-GB" sz="2400" dirty="0"/>
              <a:t>Upcycling fruit waste into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A86DC-D443-C7C7-1A36-A53BC0CB4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F0D0B-0F47-86AA-18DA-3F576E0150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6549" y="1229399"/>
            <a:ext cx="5849565" cy="3307194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GB" b="0" i="0" dirty="0">
                <a:solidFill>
                  <a:srgbClr val="1A1A1A"/>
                </a:solidFill>
                <a:effectLst/>
                <a:latin typeface="+mj-lt"/>
              </a:rPr>
              <a:t>Fruits with defects in their appearance often end up in the </a:t>
            </a:r>
            <a:r>
              <a:rPr lang="en-GB" b="1" i="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landfill</a:t>
            </a:r>
            <a:endParaRPr lang="en-GB" dirty="0">
              <a:latin typeface="+mj-lt"/>
            </a:endParaRP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GB" dirty="0">
                <a:latin typeface="+mj-lt"/>
              </a:rPr>
              <a:t>Common freeze-drying technology to process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unappealing fruits</a:t>
            </a:r>
            <a:r>
              <a:rPr lang="en-GB" dirty="0">
                <a:latin typeface="+mj-lt"/>
              </a:rPr>
              <a:t>, which can be used as raw materials for secondary production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GB" dirty="0">
                <a:latin typeface="+mj-lt"/>
              </a:rPr>
              <a:t>Innovative model: increasing the value of fruit waste and its products by enhancing their taste, nutritional value and convenience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GB" b="0" i="0" dirty="0">
                <a:solidFill>
                  <a:srgbClr val="1A1A1A"/>
                </a:solidFill>
                <a:effectLst/>
                <a:latin typeface="+mj-lt"/>
              </a:rPr>
              <a:t>Use freeze‑drying technology to freeze dry discarded fruits, extract their water content, grind the remainder into powder, then seal and package the end product</a:t>
            </a:r>
            <a:endParaRPr lang="en-GB" dirty="0">
              <a:latin typeface="+mj-lt"/>
            </a:endParaRPr>
          </a:p>
          <a:p>
            <a:pPr>
              <a:lnSpc>
                <a:spcPct val="120000"/>
              </a:lnSpc>
              <a:spcBef>
                <a:spcPts val="1000"/>
              </a:spcBef>
            </a:pPr>
            <a:endParaRPr lang="en-GB" dirty="0">
              <a:latin typeface="+mj-lt"/>
            </a:endParaRPr>
          </a:p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D3F502-501B-0582-94A3-7EA2FCB91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126" y="1348669"/>
            <a:ext cx="2528924" cy="16747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4C3C20-2440-2A34-9972-2687A4317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126" y="3257855"/>
            <a:ext cx="2574284" cy="16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9276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F0367-C3EB-3884-15EF-D129C420B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006797-B086-AFF9-F8AF-0443CC82B9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962" y="479727"/>
            <a:ext cx="8446088" cy="396000"/>
          </a:xfrm>
        </p:spPr>
        <p:txBody>
          <a:bodyPr/>
          <a:lstStyle/>
          <a:p>
            <a:r>
              <a:rPr lang="en-GB" sz="2400" dirty="0"/>
              <a:t>Superfoods to meet the market demand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F4A5D-4C8E-A78F-D25A-D2A3D72B6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D8D9A-CAE9-95E2-5C4A-052B04B25A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6549" y="1229399"/>
            <a:ext cx="5849565" cy="3307194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GB" b="0" i="0" dirty="0">
                <a:solidFill>
                  <a:srgbClr val="1A1A1A"/>
                </a:solidFill>
                <a:effectLst/>
                <a:latin typeface="+mj-lt"/>
              </a:rPr>
              <a:t>Developed a fruit powder known as ‘</a:t>
            </a:r>
            <a:r>
              <a:rPr lang="en-GB" b="1" i="1" dirty="0" err="1">
                <a:solidFill>
                  <a:srgbClr val="7030A0"/>
                </a:solidFill>
                <a:effectLst/>
                <a:latin typeface="+mj-lt"/>
              </a:rPr>
              <a:t>fruitthies</a:t>
            </a:r>
            <a:r>
              <a:rPr lang="en-GB" b="0" i="0" dirty="0">
                <a:solidFill>
                  <a:srgbClr val="1A1A1A"/>
                </a:solidFill>
                <a:effectLst/>
                <a:latin typeface="+mj-lt"/>
              </a:rPr>
              <a:t>’, just add water or milk and become a tasty and healthy drink</a:t>
            </a:r>
            <a:endParaRPr lang="en-GB" dirty="0">
              <a:latin typeface="+mj-lt"/>
            </a:endParaRP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GB" dirty="0">
                <a:latin typeface="+mj-lt"/>
              </a:rPr>
              <a:t>Upgrade value by adding superfoods ingredients such as chia seeds</a:t>
            </a:r>
            <a:endParaRPr lang="en-GB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GB" dirty="0">
                <a:latin typeface="+mj-lt"/>
              </a:rPr>
              <a:t>Newly launched earl grey tea with fresh strawberries and collagen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GB" dirty="0">
                <a:latin typeface="+mj-lt"/>
              </a:rPr>
              <a:t>Marketing strategy: organise corporate workshops and apply SGS testing certificate to gain consumer confidence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GB" dirty="0">
                <a:latin typeface="+mj-lt"/>
              </a:rPr>
              <a:t>On the list of 2024 funded projects under the </a:t>
            </a:r>
            <a:r>
              <a:rPr lang="en-GB" b="1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HKEX Impact Funding Scheme  </a:t>
            </a:r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30ED4-1543-C687-4A5B-674ABEDD2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805" y="3114443"/>
            <a:ext cx="2248098" cy="1885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8ED0A4-5306-4303-39B2-F605D57CC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606" y="1138711"/>
            <a:ext cx="2248097" cy="194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4531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BA42AB-CBF2-B675-F8A4-9DC1941B03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962" y="408908"/>
            <a:ext cx="8446088" cy="396000"/>
          </a:xfrm>
        </p:spPr>
        <p:txBody>
          <a:bodyPr/>
          <a:lstStyle/>
          <a:p>
            <a:r>
              <a:rPr lang="en-GB" sz="2400" dirty="0"/>
              <a:t>Sustainable food app rescuing unsold food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A86DC-D443-C7C7-1A36-A53BC0CB4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F0D0B-0F47-86AA-18DA-3F576E0150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6551" y="1282699"/>
            <a:ext cx="6430010" cy="3253893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GB" dirty="0"/>
              <a:t>A Singaporean-based</a:t>
            </a:r>
            <a:r>
              <a:rPr lang="zh-TW" altLang="en-US" dirty="0"/>
              <a:t> </a:t>
            </a:r>
            <a:r>
              <a:rPr lang="en-GB" altLang="zh-TW" dirty="0"/>
              <a:t>food</a:t>
            </a:r>
            <a:r>
              <a:rPr lang="zh-TW" altLang="en-US" dirty="0"/>
              <a:t> </a:t>
            </a:r>
            <a:r>
              <a:rPr lang="en-GB" altLang="zh-TW" dirty="0"/>
              <a:t>startup</a:t>
            </a:r>
            <a:r>
              <a:rPr lang="zh-TW" altLang="en-US" dirty="0"/>
              <a:t> </a:t>
            </a:r>
            <a:r>
              <a:rPr lang="en-GB" altLang="zh-TW" dirty="0"/>
              <a:t>founded</a:t>
            </a:r>
            <a:r>
              <a:rPr lang="zh-TW" altLang="en-US" dirty="0"/>
              <a:t> </a:t>
            </a:r>
            <a:r>
              <a:rPr lang="en-GB" altLang="zh-TW" dirty="0"/>
              <a:t>in</a:t>
            </a:r>
            <a:r>
              <a:rPr lang="zh-TW" altLang="en-US" dirty="0"/>
              <a:t> </a:t>
            </a:r>
            <a:r>
              <a:rPr lang="en-GB" altLang="zh-TW" dirty="0"/>
              <a:t>2020,</a:t>
            </a:r>
            <a:r>
              <a:rPr lang="zh-TW" altLang="en-US" dirty="0"/>
              <a:t> </a:t>
            </a:r>
            <a:r>
              <a:rPr lang="en-GB" altLang="zh-TW" dirty="0"/>
              <a:t>expanded its operation to Hong Kong in 2023</a:t>
            </a:r>
            <a:endParaRPr lang="en-GB" dirty="0"/>
          </a:p>
          <a:p>
            <a:pPr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GB" dirty="0"/>
              <a:t>Hong Kong discards 1.3 million tonnes of food waste annually, 40% of it from restaurants, bakeries and supermarkets</a:t>
            </a:r>
          </a:p>
          <a:p>
            <a:pPr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GB" dirty="0"/>
              <a:t>This app empowering businesses to fight food waste making surplus food accessible to consumers at an affordable price</a:t>
            </a:r>
          </a:p>
          <a:p>
            <a:pPr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GB" b="0" i="0" dirty="0">
                <a:solidFill>
                  <a:srgbClr val="1A1A1A"/>
                </a:solidFill>
                <a:effectLst/>
              </a:rPr>
              <a:t>A </a:t>
            </a:r>
            <a:r>
              <a:rPr lang="en-GB" b="1" dirty="0">
                <a:solidFill>
                  <a:schemeClr val="accent4">
                    <a:lumMod val="50000"/>
                  </a:schemeClr>
                </a:solidFill>
              </a:rPr>
              <a:t>win</a:t>
            </a:r>
            <a:r>
              <a:rPr lang="en-GB" b="0" i="0" dirty="0">
                <a:solidFill>
                  <a:srgbClr val="1A1A1A"/>
                </a:solidFill>
                <a:effectLst/>
              </a:rPr>
              <a:t>‑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win</a:t>
            </a:r>
            <a:r>
              <a:rPr lang="en-GB" b="0" i="0" dirty="0">
                <a:solidFill>
                  <a:srgbClr val="1A1A1A"/>
                </a:solidFill>
                <a:effectLst/>
              </a:rPr>
              <a:t>‑</a:t>
            </a:r>
            <a:r>
              <a:rPr lang="en-GB" b="1" dirty="0">
                <a:solidFill>
                  <a:srgbClr val="00B050"/>
                </a:solidFill>
              </a:rPr>
              <a:t>win</a:t>
            </a:r>
            <a:r>
              <a:rPr lang="en-GB" b="0" i="0" dirty="0">
                <a:solidFill>
                  <a:srgbClr val="1A1A1A"/>
                </a:solidFill>
                <a:effectLst/>
              </a:rPr>
              <a:t> solution: </a:t>
            </a:r>
            <a:r>
              <a:rPr lang="en-GB" b="1" i="0" dirty="0">
                <a:solidFill>
                  <a:schemeClr val="accent4">
                    <a:lumMod val="50000"/>
                  </a:schemeClr>
                </a:solidFill>
                <a:effectLst/>
              </a:rPr>
              <a:t>businesses</a:t>
            </a:r>
            <a:r>
              <a:rPr lang="en-GB" b="0" i="0" dirty="0">
                <a:solidFill>
                  <a:srgbClr val="1A1A1A"/>
                </a:solidFill>
                <a:effectLst/>
              </a:rPr>
              <a:t> cut down on waste, </a:t>
            </a:r>
            <a:r>
              <a:rPr lang="en-GB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customers</a:t>
            </a:r>
            <a:r>
              <a:rPr lang="en-GB" b="0" i="0" dirty="0">
                <a:solidFill>
                  <a:srgbClr val="1A1A1A"/>
                </a:solidFill>
                <a:effectLst/>
              </a:rPr>
              <a:t> access quality food at lower prices and the </a:t>
            </a:r>
            <a:r>
              <a:rPr lang="en-GB" b="1" i="0" dirty="0">
                <a:solidFill>
                  <a:srgbClr val="00B050"/>
                </a:solidFill>
                <a:effectLst/>
              </a:rPr>
              <a:t>environment </a:t>
            </a:r>
            <a:r>
              <a:rPr lang="en-GB" b="0" i="0" dirty="0">
                <a:solidFill>
                  <a:srgbClr val="1A1A1A"/>
                </a:solidFill>
                <a:effectLst/>
              </a:rPr>
              <a:t>benefits from reduced emissions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70369A-942F-A103-D2FE-1B8325BE3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469" y="1074967"/>
            <a:ext cx="1934483" cy="391539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0594025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BA42AB-CBF2-B675-F8A4-9DC1941B03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956" y="495629"/>
            <a:ext cx="8446088" cy="396000"/>
          </a:xfrm>
        </p:spPr>
        <p:txBody>
          <a:bodyPr/>
          <a:lstStyle/>
          <a:p>
            <a:r>
              <a:rPr lang="en-GB" sz="2400" dirty="0"/>
              <a:t>Market selection criteria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A86DC-D443-C7C7-1A36-A53BC0CB4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1D01E5D1-F311-8DAF-562B-E9C90069B56C}"/>
              </a:ext>
            </a:extLst>
          </p:cNvPr>
          <p:cNvSpPr txBox="1">
            <a:spLocks/>
          </p:cNvSpPr>
          <p:nvPr/>
        </p:nvSpPr>
        <p:spPr>
          <a:xfrm>
            <a:off x="336550" y="1282699"/>
            <a:ext cx="8672277" cy="3253893"/>
          </a:xfrm>
          <a:prstGeom prst="rect">
            <a:avLst/>
          </a:prstGeom>
        </p:spPr>
        <p:txBody>
          <a:bodyPr lIns="0" tIns="0" rIns="0" bIns="0"/>
          <a:lstStyle>
            <a:lvl1pPr marL="342893" marR="0" indent="-342893" algn="l" defTabSz="914382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Verdana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783755" marR="0" indent="-326565" algn="l" defTabSz="914382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Verdana"/>
              <a:buChar char="–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1219176" marR="0" indent="-304794" algn="l" defTabSz="914382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Verdana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1737326" marR="0" indent="-365752" algn="l" defTabSz="914382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Verdana"/>
              <a:buChar char="–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2194516" marR="0" indent="-365752" algn="l" defTabSz="914382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Verdana"/>
              <a:buChar char="»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2651707" marR="0" indent="-365752" algn="l" defTabSz="914382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Verdana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3108898" marR="0" indent="-365752" algn="l" defTabSz="914382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Verdana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3566088" marR="0" indent="-365752" algn="l" defTabSz="914382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Verdana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4023279" marR="0" indent="-365752" algn="l" defTabSz="914382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Verdana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hangingPunct="1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chemeClr val="accent4">
                    <a:lumMod val="75000"/>
                  </a:schemeClr>
                </a:solidFill>
              </a:rPr>
              <a:t>High-density</a:t>
            </a:r>
            <a:r>
              <a:rPr lang="en-GB" dirty="0"/>
              <a:t> urban areas with strong concentration of F&amp;B businesses</a:t>
            </a:r>
          </a:p>
          <a:p>
            <a:pPr hangingPunct="1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00B050"/>
                </a:solidFill>
              </a:rPr>
              <a:t>Eco-conscious</a:t>
            </a:r>
            <a:r>
              <a:rPr lang="en-GB" dirty="0"/>
              <a:t> consumer base: receptiveness to sustainability initiatives</a:t>
            </a:r>
          </a:p>
          <a:p>
            <a:pPr hangingPunct="1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chemeClr val="accent4">
                    <a:lumMod val="50000"/>
                  </a:schemeClr>
                </a:solidFill>
              </a:rPr>
              <a:t>Businesses:</a:t>
            </a:r>
            <a:r>
              <a:rPr lang="en-GB" dirty="0"/>
              <a:t> showcasing ESG initiatives to investors and the public</a:t>
            </a:r>
          </a:p>
          <a:p>
            <a:pPr hangingPunct="1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Customers: </a:t>
            </a:r>
            <a:r>
              <a:rPr lang="en-GB" dirty="0"/>
              <a:t>purchase quality food while saving money on their food bills</a:t>
            </a:r>
          </a:p>
          <a:p>
            <a:pPr hangingPunct="1">
              <a:lnSpc>
                <a:spcPct val="120000"/>
              </a:lnSpc>
              <a:spcBef>
                <a:spcPts val="0"/>
              </a:spcBef>
            </a:pPr>
            <a:r>
              <a:rPr lang="en-GB" b="1" dirty="0">
                <a:solidFill>
                  <a:srgbClr val="7030A0"/>
                </a:solidFill>
              </a:rPr>
              <a:t>Future development: </a:t>
            </a:r>
          </a:p>
          <a:p>
            <a:pPr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AI‑driven stock prediction </a:t>
            </a:r>
            <a:r>
              <a:rPr lang="en-GB" dirty="0"/>
              <a:t>to help merchants optimise production and reduce food waste at  the source</a:t>
            </a:r>
          </a:p>
          <a:p>
            <a:pPr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Dynamic pricing model </a:t>
            </a:r>
            <a:r>
              <a:rPr lang="en-GB" dirty="0"/>
              <a:t>to adjust prices in real‑time based on demand, time of day and remaining stock</a:t>
            </a:r>
          </a:p>
          <a:p>
            <a:pPr hangingPunct="1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</a:pPr>
            <a:endParaRPr lang="en-GB" dirty="0"/>
          </a:p>
          <a:p>
            <a:pPr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068265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DC49C-6973-0873-DB56-112D5DD87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074CC9B-A34A-24DA-CC30-B0CA65A85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576" y="2762428"/>
            <a:ext cx="1862370" cy="120720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1A4F9-000B-92A2-6930-16D1D4E7A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962" y="417922"/>
            <a:ext cx="8446088" cy="396000"/>
          </a:xfrm>
        </p:spPr>
        <p:txBody>
          <a:bodyPr/>
          <a:lstStyle/>
          <a:p>
            <a:r>
              <a:rPr lang="en-GB" sz="2400" dirty="0"/>
              <a:t>Who are we?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B4EB8E-5DD4-ABC0-12B0-F65735DB7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FBE1CC-7A59-D47E-D92E-46233E5132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5962" y="1292618"/>
            <a:ext cx="6009459" cy="3253893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 sz="1600" b="0" i="0" dirty="0">
                <a:solidFill>
                  <a:srgbClr val="1A1A1A"/>
                </a:solidFill>
                <a:effectLst/>
              </a:rPr>
              <a:t>HKTDC is a statutory body established in 1966 to </a:t>
            </a:r>
            <a:r>
              <a:rPr lang="en-GB" sz="1600" b="1" dirty="0">
                <a:solidFill>
                  <a:srgbClr val="C00000"/>
                </a:solidFill>
                <a:effectLst/>
              </a:rPr>
              <a:t>promote</a:t>
            </a:r>
            <a:r>
              <a:rPr lang="en-GB" sz="1600" b="0" dirty="0">
                <a:solidFill>
                  <a:srgbClr val="C00000"/>
                </a:solidFill>
                <a:effectLst/>
              </a:rPr>
              <a:t>, </a:t>
            </a:r>
            <a:r>
              <a:rPr lang="en-GB" sz="1600" b="1" dirty="0">
                <a:solidFill>
                  <a:srgbClr val="C00000"/>
                </a:solidFill>
                <a:effectLst/>
              </a:rPr>
              <a:t>assist </a:t>
            </a:r>
            <a:r>
              <a:rPr lang="en-GB" sz="1600" b="0" dirty="0">
                <a:solidFill>
                  <a:srgbClr val="1A1A1A"/>
                </a:solidFill>
                <a:effectLst/>
              </a:rPr>
              <a:t>and </a:t>
            </a:r>
            <a:r>
              <a:rPr lang="en-GB" sz="1600" b="1" dirty="0">
                <a:solidFill>
                  <a:srgbClr val="C00000"/>
                </a:solidFill>
                <a:effectLst/>
              </a:rPr>
              <a:t>d</a:t>
            </a:r>
            <a:r>
              <a:rPr lang="en-GB" sz="1600" b="1" dirty="0">
                <a:solidFill>
                  <a:srgbClr val="C00000"/>
                </a:solidFill>
              </a:rPr>
              <a:t>evelop</a:t>
            </a:r>
            <a:r>
              <a:rPr lang="en-GB" sz="1600" b="0" dirty="0">
                <a:solidFill>
                  <a:srgbClr val="1A1A1A"/>
                </a:solidFill>
                <a:effectLst/>
              </a:rPr>
              <a:t> </a:t>
            </a:r>
            <a:r>
              <a:rPr lang="en-GB" sz="1600" b="0" i="0" dirty="0">
                <a:solidFill>
                  <a:srgbClr val="1A1A1A"/>
                </a:solidFill>
                <a:effectLst/>
              </a:rPr>
              <a:t>Hong Kong's trade. </a:t>
            </a:r>
            <a:endParaRPr lang="en-GB" sz="1600" b="1" i="0" dirty="0">
              <a:solidFill>
                <a:srgbClr val="1A1A1A"/>
              </a:solidFill>
              <a:effectLst/>
            </a:endParaRPr>
          </a:p>
          <a:p>
            <a:pPr marL="0" indent="0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 sz="1600" b="0" i="0" dirty="0">
                <a:solidFill>
                  <a:srgbClr val="1A1A1A"/>
                </a:solidFill>
                <a:effectLst/>
              </a:rPr>
              <a:t>The HKTDC promotes Hong Kong as a </a:t>
            </a:r>
            <a:r>
              <a:rPr lang="en-GB" sz="1600" b="1" dirty="0">
                <a:solidFill>
                  <a:srgbClr val="EA7C16"/>
                </a:solidFill>
                <a:effectLst/>
              </a:rPr>
              <a:t>two-way</a:t>
            </a:r>
            <a:r>
              <a:rPr lang="en-GB" sz="1600" b="0" i="0" dirty="0">
                <a:solidFill>
                  <a:srgbClr val="1A1A1A"/>
                </a:solidFill>
                <a:effectLst/>
              </a:rPr>
              <a:t> global investment and business hub.</a:t>
            </a:r>
            <a:endParaRPr lang="en-GB" sz="1600" b="1" i="0" dirty="0">
              <a:solidFill>
                <a:srgbClr val="1A1A1A"/>
              </a:solidFill>
              <a:effectLst/>
            </a:endParaRPr>
          </a:p>
          <a:p>
            <a:pPr marL="0" indent="0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 sz="1600" dirty="0"/>
              <a:t>The HKTDC organises </a:t>
            </a:r>
            <a:r>
              <a:rPr lang="en-GB" sz="1600" b="1" dirty="0">
                <a:solidFill>
                  <a:schemeClr val="accent4">
                    <a:lumMod val="75000"/>
                  </a:schemeClr>
                </a:solidFill>
              </a:rPr>
              <a:t>international exhibitions</a:t>
            </a:r>
            <a:r>
              <a:rPr lang="en-GB" sz="1600" dirty="0"/>
              <a:t>, </a:t>
            </a:r>
            <a:r>
              <a:rPr lang="en-GB" sz="1600" b="1" dirty="0">
                <a:solidFill>
                  <a:schemeClr val="accent4">
                    <a:lumMod val="75000"/>
                  </a:schemeClr>
                </a:solidFill>
              </a:rPr>
              <a:t>conferences </a:t>
            </a:r>
            <a:r>
              <a:rPr lang="en-GB" sz="1600" dirty="0"/>
              <a:t>and </a:t>
            </a:r>
            <a:r>
              <a:rPr lang="en-GB" sz="1600" b="1" dirty="0">
                <a:solidFill>
                  <a:schemeClr val="accent4">
                    <a:lumMod val="75000"/>
                  </a:schemeClr>
                </a:solidFill>
              </a:rPr>
              <a:t>business missions </a:t>
            </a:r>
            <a:r>
              <a:rPr lang="en-GB" sz="1600" dirty="0"/>
              <a:t>to create business opportunities for companies, particularly SMEs, in the mainland and international markets. </a:t>
            </a:r>
          </a:p>
          <a:p>
            <a:pPr marL="0" indent="0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lang="en-GB" dirty="0"/>
          </a:p>
          <a:p>
            <a:pPr marL="0" indent="0">
              <a:buNone/>
            </a:pPr>
            <a:endParaRPr lang="en-GB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F80EB4-A878-1FBC-6856-3C50F995E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011" y="3869190"/>
            <a:ext cx="1862370" cy="10524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51AB4E-36E4-382D-9CCE-2EE3BC5B1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010" y="1936536"/>
            <a:ext cx="1862371" cy="1125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7B8E33-58FD-D468-9FDB-BB2CE43C0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9128" y="763427"/>
            <a:ext cx="1941818" cy="133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9561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BA42AB-CBF2-B675-F8A4-9DC1941B03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962" y="425349"/>
            <a:ext cx="8446088" cy="396000"/>
          </a:xfrm>
        </p:spPr>
        <p:txBody>
          <a:bodyPr/>
          <a:lstStyle/>
          <a:p>
            <a:r>
              <a:rPr lang="en-GB" sz="2400" dirty="0"/>
              <a:t>Way forward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A86DC-D443-C7C7-1A36-A53BC0CB4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F0D0B-0F47-86AA-18DA-3F576E0150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spcBef>
                <a:spcPts val="1000"/>
              </a:spcBef>
              <a:spcAft>
                <a:spcPts val="1000"/>
              </a:spcAft>
              <a:buFont typeface="+mj-lt"/>
              <a:buAutoNum type="arabicParenR"/>
            </a:pPr>
            <a:r>
              <a:rPr lang="en-GB" dirty="0"/>
              <a:t>In order to drive the development of </a:t>
            </a:r>
            <a:r>
              <a:rPr lang="en-GB" dirty="0" err="1"/>
              <a:t>foodtech</a:t>
            </a:r>
            <a:r>
              <a:rPr lang="en-GB" dirty="0"/>
              <a:t> in Hong Kong, it is crucial that long‑term policies are devised and put in place.</a:t>
            </a:r>
          </a:p>
          <a:p>
            <a:pPr marL="342900" indent="-342900">
              <a:spcBef>
                <a:spcPts val="1000"/>
              </a:spcBef>
              <a:spcAft>
                <a:spcPts val="1000"/>
              </a:spcAft>
              <a:buFont typeface="+mj-lt"/>
              <a:buAutoNum type="arabicParenR"/>
            </a:pPr>
            <a:r>
              <a:rPr lang="en-GB" dirty="0"/>
              <a:t>Innovative technologies and novel solutions/products can also be transferred and applied in different markets</a:t>
            </a:r>
          </a:p>
          <a:p>
            <a:pPr marL="342900" indent="-342900">
              <a:spcBef>
                <a:spcPts val="1000"/>
              </a:spcBef>
              <a:spcAft>
                <a:spcPts val="1000"/>
              </a:spcAft>
              <a:buFont typeface="+mj-lt"/>
              <a:buAutoNum type="arabicParenR"/>
            </a:pPr>
            <a:r>
              <a:rPr lang="en-GB" dirty="0"/>
              <a:t>By strengthening the partnerships between the industry, academia and research sectors, and enhancing the vitality of various stakeholders in the </a:t>
            </a:r>
            <a:r>
              <a:rPr lang="en-GB" dirty="0" err="1"/>
              <a:t>foodtech</a:t>
            </a:r>
            <a:r>
              <a:rPr lang="en-GB" dirty="0"/>
              <a:t> ecosystem, the potential of Hong Kong </a:t>
            </a:r>
            <a:r>
              <a:rPr lang="en-GB" dirty="0" err="1"/>
              <a:t>foodtech</a:t>
            </a:r>
            <a:r>
              <a:rPr lang="en-GB" dirty="0"/>
              <a:t> industry is set to flourish.</a:t>
            </a:r>
          </a:p>
        </p:txBody>
      </p:sp>
    </p:spTree>
    <p:extLst>
      <p:ext uri="{BB962C8B-B14F-4D97-AF65-F5344CB8AC3E}">
        <p14:creationId xmlns:p14="http://schemas.microsoft.com/office/powerpoint/2010/main" val="37264097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F9C5CB2-D2E2-E57F-D53D-05B460D9E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036" y="818545"/>
            <a:ext cx="2499153" cy="237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80157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BA918-82FD-C7B8-F43B-390780292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09698-9A6A-5C67-7B15-93497949B5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962" y="417922"/>
            <a:ext cx="8446088" cy="396000"/>
          </a:xfrm>
        </p:spPr>
        <p:txBody>
          <a:bodyPr/>
          <a:lstStyle/>
          <a:p>
            <a:r>
              <a:rPr lang="en-GB" sz="2400" dirty="0"/>
              <a:t>HKTDC Research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25FF0D-DF97-9851-99B0-DDE992DD8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6C3206-01C1-4A4D-3C1B-98283F141B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5962" y="1117689"/>
            <a:ext cx="3973645" cy="3772363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 sz="1600" dirty="0">
                <a:solidFill>
                  <a:srgbClr val="1A1A1A"/>
                </a:solidFill>
              </a:rPr>
              <a:t>Provide analysis and news, regulatory alerts, market and industry profiles and business guides.</a:t>
            </a:r>
          </a:p>
          <a:p>
            <a:pPr marL="0" indent="0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</a:rPr>
              <a:t>Thematic articles </a:t>
            </a:r>
            <a:r>
              <a:rPr lang="en-GB" sz="1600" dirty="0">
                <a:solidFill>
                  <a:srgbClr val="1A1A1A"/>
                </a:solidFill>
              </a:rPr>
              <a:t>to facilitate access to today’s vibrant markets and on trending topics are published year-round.</a:t>
            </a:r>
          </a:p>
          <a:p>
            <a:pPr marL="0" indent="0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 sz="1600" dirty="0">
                <a:solidFill>
                  <a:srgbClr val="1A1A1A"/>
                </a:solidFill>
              </a:rPr>
              <a:t>Produce the quarterly </a:t>
            </a:r>
            <a:r>
              <a:rPr lang="en-GB" sz="1600" b="1" dirty="0">
                <a:solidFill>
                  <a:schemeClr val="accent2">
                    <a:lumMod val="75000"/>
                  </a:schemeClr>
                </a:solidFill>
              </a:rPr>
              <a:t>HKTDC Export Index</a:t>
            </a:r>
            <a:r>
              <a:rPr lang="en-GB" sz="1600" dirty="0">
                <a:solidFill>
                  <a:srgbClr val="1A1A1A"/>
                </a:solidFill>
              </a:rPr>
              <a:t> to gauge near-term export prospects.</a:t>
            </a:r>
          </a:p>
          <a:p>
            <a:pPr marL="0" indent="0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lang="en-GB" sz="1600" dirty="0"/>
          </a:p>
          <a:p>
            <a:pPr marL="0" indent="0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lang="en-GB" dirty="0"/>
          </a:p>
          <a:p>
            <a:pPr marL="0" indent="0">
              <a:buNone/>
            </a:pPr>
            <a:endParaRPr lang="en-GB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506EEB-DC8B-21AB-499F-41F9BA9CA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585" y="1193210"/>
            <a:ext cx="4557027" cy="32863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3775367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19E02-9A81-A6A8-97E3-49A182896D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136" y="360000"/>
            <a:ext cx="8446088" cy="396000"/>
          </a:xfrm>
        </p:spPr>
        <p:txBody>
          <a:bodyPr/>
          <a:lstStyle/>
          <a:p>
            <a:r>
              <a:rPr lang="en-GB" sz="2400" dirty="0"/>
              <a:t>Research objectives of Hong Kong’s </a:t>
            </a:r>
            <a:r>
              <a:rPr lang="en-GB" sz="2400" dirty="0" err="1"/>
              <a:t>foodtech</a:t>
            </a:r>
            <a:endParaRPr lang="en-GB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454CA4-B2A2-761A-273E-1F72649AE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1B9C14-B9F8-350C-DF1F-F53BEF2819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7136" y="1201292"/>
            <a:ext cx="4373690" cy="3253893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GB" sz="1600" dirty="0"/>
              <a:t>Fortify the competitiveness of Hong Kong via </a:t>
            </a:r>
            <a:r>
              <a:rPr lang="en-GB" sz="1600" b="1" dirty="0">
                <a:solidFill>
                  <a:srgbClr val="0070C0"/>
                </a:solidFill>
              </a:rPr>
              <a:t>innovation</a:t>
            </a:r>
            <a:r>
              <a:rPr lang="en-GB" sz="1600" dirty="0"/>
              <a:t> and embracing sustainable development</a:t>
            </a:r>
          </a:p>
          <a:p>
            <a:pPr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GB" sz="1600" dirty="0"/>
              <a:t>Cultivate strategic partnership with global accelerators with a focus on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</a:rPr>
              <a:t>agritech</a:t>
            </a:r>
            <a:r>
              <a:rPr lang="en-GB" sz="1600" b="1" dirty="0"/>
              <a:t> </a:t>
            </a:r>
            <a:r>
              <a:rPr lang="en-GB" sz="1600" dirty="0"/>
              <a:t>and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</a:rPr>
              <a:t>foodtech</a:t>
            </a:r>
            <a:endParaRPr lang="en-GB" sz="1600" b="1" dirty="0"/>
          </a:p>
          <a:p>
            <a:pPr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GB" sz="1600" dirty="0"/>
              <a:t>Highlight Hong Kong’s role as a </a:t>
            </a:r>
            <a:r>
              <a:rPr lang="en-GB" sz="1600" b="1" dirty="0">
                <a:solidFill>
                  <a:schemeClr val="accent3">
                    <a:lumMod val="75000"/>
                  </a:schemeClr>
                </a:solidFill>
              </a:rPr>
              <a:t>business hub for sustainability </a:t>
            </a:r>
            <a:r>
              <a:rPr lang="en-GB" sz="1600" dirty="0"/>
              <a:t>in the new economy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617172-385A-B87F-9157-CA1511BC3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848" y="1014396"/>
            <a:ext cx="3935202" cy="344078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1500219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A2AD18-1BF7-4242-8F70-ED15CCD647C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290108" y="1304103"/>
            <a:ext cx="4536334" cy="67500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2400" dirty="0" err="1"/>
              <a:t>Foodtech</a:t>
            </a:r>
            <a:r>
              <a:rPr lang="en-GB" sz="2400" dirty="0"/>
              <a:t> Development</a:t>
            </a:r>
          </a:p>
        </p:txBody>
      </p:sp>
    </p:spTree>
    <p:extLst>
      <p:ext uri="{BB962C8B-B14F-4D97-AF65-F5344CB8AC3E}">
        <p14:creationId xmlns:p14="http://schemas.microsoft.com/office/powerpoint/2010/main" val="411724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0857B8-713F-6765-BA0A-C864933EF1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960" y="478726"/>
            <a:ext cx="8446088" cy="396000"/>
          </a:xfrm>
        </p:spPr>
        <p:txBody>
          <a:bodyPr/>
          <a:lstStyle/>
          <a:p>
            <a:r>
              <a:rPr lang="en-GB" sz="2400" dirty="0" err="1"/>
              <a:t>Agritech</a:t>
            </a:r>
            <a:r>
              <a:rPr lang="en-GB" sz="2400" dirty="0"/>
              <a:t> vs </a:t>
            </a:r>
            <a:r>
              <a:rPr lang="en-GB" sz="2400" dirty="0" err="1"/>
              <a:t>foodtech</a:t>
            </a:r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5A810-A0FA-2F5A-32F8-43BFF6155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AA6E5C-DA49-4EF5-FC28-477A904088CB}"/>
              </a:ext>
            </a:extLst>
          </p:cNvPr>
          <p:cNvSpPr txBox="1"/>
          <p:nvPr/>
        </p:nvSpPr>
        <p:spPr>
          <a:xfrm>
            <a:off x="335961" y="1788147"/>
            <a:ext cx="3960000" cy="26673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 lvl="1" indent="0">
              <a:spcAft>
                <a:spcPts val="1000"/>
              </a:spcAft>
            </a:pPr>
            <a:r>
              <a:rPr lang="en-GB" sz="1400" dirty="0"/>
              <a:t>Technologies to increase the productivity and profitability of farming yields. </a:t>
            </a:r>
          </a:p>
          <a:p>
            <a:pPr marL="342900" lvl="2" indent="-342900">
              <a:spcAft>
                <a:spcPts val="1000"/>
              </a:spcAft>
              <a:buFont typeface="+mj-lt"/>
              <a:buAutoNum type="arabicPeriod"/>
            </a:pPr>
            <a:r>
              <a:rPr lang="en-GB" sz="1400" b="1" dirty="0">
                <a:solidFill>
                  <a:schemeClr val="accent3">
                    <a:lumMod val="50000"/>
                  </a:schemeClr>
                </a:solidFill>
              </a:rPr>
              <a:t>Seed science:</a:t>
            </a:r>
            <a:r>
              <a:rPr lang="en-GB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1400" dirty="0"/>
              <a:t>plant breeding, genetic modifications</a:t>
            </a:r>
          </a:p>
          <a:p>
            <a:pPr marL="342900" lvl="2" indent="-342900">
              <a:spcAft>
                <a:spcPts val="1000"/>
              </a:spcAft>
              <a:buFont typeface="+mj-lt"/>
              <a:buAutoNum type="arabicPeriod"/>
            </a:pPr>
            <a:r>
              <a:rPr lang="en-GB" sz="1400" b="1" dirty="0">
                <a:solidFill>
                  <a:schemeClr val="accent3">
                    <a:lumMod val="75000"/>
                  </a:schemeClr>
                </a:solidFill>
              </a:rPr>
              <a:t>Farming additives:</a:t>
            </a:r>
            <a:r>
              <a:rPr lang="en-GB" sz="1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1400" dirty="0"/>
              <a:t>fertilisers, </a:t>
            </a:r>
            <a:r>
              <a:rPr lang="en-GB" altLang="zh-TW" sz="1400" dirty="0"/>
              <a:t>pesticides</a:t>
            </a:r>
          </a:p>
          <a:p>
            <a:pPr marL="342900" lvl="2" indent="-342900">
              <a:spcAft>
                <a:spcPts val="1000"/>
              </a:spcAft>
              <a:buFont typeface="+mj-lt"/>
              <a:buAutoNum type="arabicPeriod"/>
            </a:pPr>
            <a:r>
              <a:rPr lang="en-GB" altLang="zh-TW" sz="1400" b="1" dirty="0">
                <a:solidFill>
                  <a:schemeClr val="accent2">
                    <a:lumMod val="50000"/>
                  </a:schemeClr>
                </a:solidFill>
                <a:ea typeface="+mj-ea"/>
              </a:rPr>
              <a:t>Farming</a:t>
            </a:r>
            <a:r>
              <a:rPr lang="zh-TW" altLang="en-US" sz="1400" b="1" dirty="0">
                <a:solidFill>
                  <a:schemeClr val="accent2">
                    <a:lumMod val="50000"/>
                  </a:schemeClr>
                </a:solidFill>
                <a:ea typeface="+mj-ea"/>
              </a:rPr>
              <a:t> </a:t>
            </a:r>
            <a:r>
              <a:rPr lang="en-GB" altLang="zh-TW" sz="1400" b="1" dirty="0">
                <a:solidFill>
                  <a:schemeClr val="accent2">
                    <a:lumMod val="50000"/>
                  </a:schemeClr>
                </a:solidFill>
                <a:ea typeface="+mj-ea"/>
              </a:rPr>
              <a:t>methods:</a:t>
            </a:r>
            <a:r>
              <a:rPr lang="zh-TW" altLang="en-US" sz="1400" b="1" dirty="0">
                <a:solidFill>
                  <a:schemeClr val="accent2">
                    <a:lumMod val="50000"/>
                  </a:schemeClr>
                </a:solidFill>
                <a:ea typeface="+mj-ea"/>
              </a:rPr>
              <a:t> </a:t>
            </a:r>
            <a:r>
              <a:rPr lang="en-GB" altLang="zh-TW" sz="1400" dirty="0"/>
              <a:t>conventional</a:t>
            </a:r>
            <a:r>
              <a:rPr lang="zh-TW" altLang="en-US" sz="1400" dirty="0"/>
              <a:t> </a:t>
            </a:r>
            <a:r>
              <a:rPr lang="en-GB" altLang="zh-TW" sz="1400" dirty="0"/>
              <a:t>farming,</a:t>
            </a:r>
            <a:r>
              <a:rPr lang="zh-TW" altLang="en-US" sz="1400" dirty="0"/>
              <a:t> </a:t>
            </a:r>
            <a:r>
              <a:rPr lang="en-GB" altLang="zh-TW" sz="1400" dirty="0"/>
              <a:t>greenhouses, hydroponics</a:t>
            </a:r>
          </a:p>
          <a:p>
            <a:pPr marL="342900" lvl="2" indent="-342900">
              <a:spcAft>
                <a:spcPts val="1000"/>
              </a:spcAft>
              <a:buFont typeface="+mj-lt"/>
              <a:buAutoNum type="arabicPeriod"/>
            </a:pPr>
            <a:r>
              <a:rPr lang="en-GB" altLang="zh-TW" sz="1400" b="1" dirty="0">
                <a:solidFill>
                  <a:schemeClr val="accent2">
                    <a:lumMod val="75000"/>
                  </a:schemeClr>
                </a:solidFill>
              </a:rPr>
              <a:t>Agriculture information science: </a:t>
            </a:r>
            <a:r>
              <a:rPr lang="en-GB" altLang="zh-TW" sz="1400" dirty="0"/>
              <a:t>precision farming with GPS and sensors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878E6C-E0C0-A30E-D2ED-BF6E77F7BD74}"/>
              </a:ext>
            </a:extLst>
          </p:cNvPr>
          <p:cNvSpPr/>
          <p:nvPr/>
        </p:nvSpPr>
        <p:spPr>
          <a:xfrm>
            <a:off x="335961" y="1299555"/>
            <a:ext cx="3960000" cy="338552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Agriculture Technology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353270-9358-FE39-4621-36857CA12D84}"/>
              </a:ext>
            </a:extLst>
          </p:cNvPr>
          <p:cNvSpPr/>
          <p:nvPr/>
        </p:nvSpPr>
        <p:spPr>
          <a:xfrm>
            <a:off x="4822050" y="1299555"/>
            <a:ext cx="3960000" cy="338552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Food Technology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AB21E3-6344-19DA-0F24-C4074E5DBC85}"/>
              </a:ext>
            </a:extLst>
          </p:cNvPr>
          <p:cNvSpPr txBox="1"/>
          <p:nvPr/>
        </p:nvSpPr>
        <p:spPr>
          <a:xfrm>
            <a:off x="4822050" y="1788147"/>
            <a:ext cx="3960000" cy="24519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 lvl="1" indent="0">
              <a:spcAft>
                <a:spcPts val="1000"/>
              </a:spcAft>
            </a:pPr>
            <a:r>
              <a:rPr lang="en-GB" sz="1400" dirty="0"/>
              <a:t>Technologies to improve the processing, storage, logistics, sales and safety of food.</a:t>
            </a:r>
          </a:p>
          <a:p>
            <a:pPr marL="342900" lvl="1" indent="-342900">
              <a:spcAft>
                <a:spcPts val="1000"/>
              </a:spcAft>
              <a:buFont typeface="+mj-lt"/>
              <a:buAutoNum type="arabicPeriod"/>
            </a:pPr>
            <a:r>
              <a:rPr lang="en-GB" sz="1400" b="1" dirty="0">
                <a:solidFill>
                  <a:schemeClr val="accent5">
                    <a:lumMod val="75000"/>
                  </a:schemeClr>
                </a:solidFill>
              </a:rPr>
              <a:t>Food production and processing</a:t>
            </a:r>
          </a:p>
          <a:p>
            <a:pPr marL="342900" lvl="1" indent="-342900">
              <a:spcAft>
                <a:spcPts val="1000"/>
              </a:spcAft>
              <a:buFont typeface="+mj-lt"/>
              <a:buAutoNum type="arabicPeriod"/>
            </a:pPr>
            <a:r>
              <a:rPr lang="en-GB" sz="1400" b="1" dirty="0">
                <a:solidFill>
                  <a:schemeClr val="accent4">
                    <a:lumMod val="50000"/>
                  </a:schemeClr>
                </a:solidFill>
              </a:rPr>
              <a:t>Nutrition science: </a:t>
            </a:r>
            <a:r>
              <a:rPr lang="en-GB" sz="1400" dirty="0"/>
              <a:t>enhance the added value of food</a:t>
            </a:r>
          </a:p>
          <a:p>
            <a:pPr marL="342900" lvl="1" indent="-342900">
              <a:spcAft>
                <a:spcPts val="1000"/>
              </a:spcAft>
              <a:buFont typeface="+mj-lt"/>
              <a:buAutoNum type="arabicPeriod"/>
            </a:pPr>
            <a:r>
              <a:rPr lang="en-GB" sz="1400" b="1" dirty="0">
                <a:solidFill>
                  <a:schemeClr val="accent4">
                    <a:lumMod val="75000"/>
                  </a:schemeClr>
                </a:solidFill>
              </a:rPr>
              <a:t>Supply chain of food:</a:t>
            </a:r>
            <a:r>
              <a:rPr lang="en-GB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400" dirty="0"/>
              <a:t>the logistics and sales of food</a:t>
            </a:r>
          </a:p>
          <a:p>
            <a:pPr marL="342900" lvl="1" indent="-342900">
              <a:spcAft>
                <a:spcPts val="1000"/>
              </a:spcAft>
              <a:buFont typeface="+mj-lt"/>
              <a:buAutoNum type="arabicPeriod"/>
            </a:pPr>
            <a:r>
              <a:rPr lang="en-GB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Food safety: </a:t>
            </a:r>
            <a:r>
              <a:rPr lang="en-GB" sz="1400" dirty="0"/>
              <a:t>testing, certification and labelling of food</a:t>
            </a:r>
            <a:endParaRPr lang="en-GB" altLang="zh-TW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A57B6-CB2D-F698-39B9-EA03A27DD643}"/>
              </a:ext>
            </a:extLst>
          </p:cNvPr>
          <p:cNvSpPr txBox="1"/>
          <p:nvPr/>
        </p:nvSpPr>
        <p:spPr>
          <a:xfrm>
            <a:off x="335960" y="4676862"/>
            <a:ext cx="4693239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 lvl="1" indent="0"/>
            <a:r>
              <a:rPr lang="en-GB" sz="1000" dirty="0"/>
              <a:t>Source: Interview with Prof Lam Hon-ming, </a:t>
            </a:r>
            <a:r>
              <a:rPr lang="en-GB" sz="1000" i="1" dirty="0"/>
              <a:t>HKTDC Research</a:t>
            </a:r>
            <a:r>
              <a:rPr lang="en-GB" sz="1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365294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C1BC1B-D71D-603B-F46D-C17C7898C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961" y="390248"/>
            <a:ext cx="8446088" cy="396000"/>
          </a:xfrm>
        </p:spPr>
        <p:txBody>
          <a:bodyPr/>
          <a:lstStyle/>
          <a:p>
            <a:r>
              <a:rPr lang="en-GB" sz="2400" dirty="0"/>
              <a:t>Why </a:t>
            </a:r>
            <a:r>
              <a:rPr lang="en-GB" sz="2400" dirty="0" err="1"/>
              <a:t>foodtech</a:t>
            </a:r>
            <a:r>
              <a:rPr lang="en-GB" sz="2400" dirty="0"/>
              <a:t> is getting more attention?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AA43C-4A63-2EB3-7A0A-E2615123A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7</a:t>
            </a:fld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C26CB87-5277-942D-5717-765C73250E47}"/>
              </a:ext>
            </a:extLst>
          </p:cNvPr>
          <p:cNvGrpSpPr/>
          <p:nvPr/>
        </p:nvGrpSpPr>
        <p:grpSpPr>
          <a:xfrm>
            <a:off x="335961" y="1192484"/>
            <a:ext cx="4098879" cy="1560991"/>
            <a:chOff x="335961" y="1192484"/>
            <a:chExt cx="4098879" cy="156099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5AC9054-7D68-6F7D-329E-D93C8CC91D3E}"/>
                </a:ext>
              </a:extLst>
            </p:cNvPr>
            <p:cNvSpPr/>
            <p:nvPr/>
          </p:nvSpPr>
          <p:spPr>
            <a:xfrm>
              <a:off x="335961" y="1192484"/>
              <a:ext cx="4098879" cy="156099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no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sng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Verdana"/>
                </a:rPr>
                <a:t>1) Climate change and food security</a:t>
              </a:r>
            </a:p>
            <a:p>
              <a:pPr marL="285750" marR="0" indent="-28575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endParaRPr kumimoji="0" lang="en-GB" sz="12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138EB39-BB83-B972-A1E1-849859E521C0}"/>
                </a:ext>
              </a:extLst>
            </p:cNvPr>
            <p:cNvSpPr txBox="1"/>
            <p:nvPr/>
          </p:nvSpPr>
          <p:spPr>
            <a:xfrm>
              <a:off x="438149" y="1552582"/>
              <a:ext cx="3124201" cy="1146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 lIns="0" tIns="0" rIns="0" bIns="0">
              <a:spAutoFit/>
            </a:bodyPr>
            <a:lstStyle/>
            <a:p>
              <a:pPr marL="285750" marR="0" indent="-28575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20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Verdana"/>
                </a:rPr>
                <a:t>The </a:t>
              </a:r>
              <a:r>
                <a:rPr lang="en-GB" sz="1200" dirty="0">
                  <a:solidFill>
                    <a:schemeClr val="tx1"/>
                  </a:solidFill>
                </a:rPr>
                <a:t>food sector is calling for innovation because it </a:t>
              </a:r>
              <a:r>
                <a:rPr kumimoji="0" lang="en-GB" sz="120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Verdana"/>
                </a:rPr>
                <a:t>accounts for 1/3 of all carbon emissions.</a:t>
              </a:r>
            </a:p>
            <a:p>
              <a:pPr marL="285750" marR="0" indent="-28575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1200" dirty="0">
                  <a:solidFill>
                    <a:schemeClr val="tx1"/>
                  </a:solidFill>
                </a:rPr>
                <a:t>G</a:t>
              </a:r>
              <a:r>
                <a:rPr kumimoji="0" lang="en-GB" sz="120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Verdana"/>
                </a:rPr>
                <a:t>lobal population is also set to reach 10 billion in 2050, but resources for food production are limited.</a:t>
              </a:r>
            </a:p>
          </p:txBody>
        </p:sp>
        <p:pic>
          <p:nvPicPr>
            <p:cNvPr id="33" name="Graphic 32" descr="Earth globe: Africa and Europe with solid fill">
              <a:extLst>
                <a:ext uri="{FF2B5EF4-FFF2-40B4-BE49-F238E27FC236}">
                  <a16:creationId xmlns:a16="http://schemas.microsoft.com/office/drawing/2014/main" id="{F335E375-1FAC-6990-E0DE-978992126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09788" y="1648979"/>
              <a:ext cx="648000" cy="6480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E258CE9-E95E-5E75-043D-FBA49E7ED672}"/>
              </a:ext>
            </a:extLst>
          </p:cNvPr>
          <p:cNvGrpSpPr/>
          <p:nvPr/>
        </p:nvGrpSpPr>
        <p:grpSpPr>
          <a:xfrm>
            <a:off x="4709163" y="1168625"/>
            <a:ext cx="4072888" cy="1560991"/>
            <a:chOff x="4709163" y="1168625"/>
            <a:chExt cx="4072888" cy="156099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C1ED3B8-ED4C-54E4-3F7A-73F5A0AAE372}"/>
                </a:ext>
              </a:extLst>
            </p:cNvPr>
            <p:cNvSpPr/>
            <p:nvPr/>
          </p:nvSpPr>
          <p:spPr>
            <a:xfrm>
              <a:off x="4709163" y="1168625"/>
              <a:ext cx="4072888" cy="156099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no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sng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Verdana"/>
                </a:rPr>
                <a:t>2) Supply chain disruptions</a:t>
              </a:r>
              <a:endParaRPr lang="en-GB" sz="1400" b="1" u="sng" dirty="0">
                <a:solidFill>
                  <a:schemeClr val="tx1"/>
                </a:solidFill>
              </a:endParaRPr>
            </a:p>
            <a:p>
              <a:pPr marL="285750" marR="0" indent="-28575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endParaRPr kumimoji="0" lang="en-GB" sz="1400" i="0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endParaRPr>
            </a:p>
          </p:txBody>
        </p:sp>
        <p:pic>
          <p:nvPicPr>
            <p:cNvPr id="35" name="Graphic 34" descr="Truck with solid fill">
              <a:extLst>
                <a:ext uri="{FF2B5EF4-FFF2-40B4-BE49-F238E27FC236}">
                  <a16:creationId xmlns:a16="http://schemas.microsoft.com/office/drawing/2014/main" id="{8BB53A41-5236-6C30-3845-162603C4A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09235" y="1625120"/>
              <a:ext cx="648000" cy="648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BA8FE9A-F5B4-626C-249A-ACF5E1482F31}"/>
                </a:ext>
              </a:extLst>
            </p:cNvPr>
            <p:cNvSpPr txBox="1"/>
            <p:nvPr/>
          </p:nvSpPr>
          <p:spPr>
            <a:xfrm>
              <a:off x="4797099" y="1528723"/>
              <a:ext cx="3124201" cy="1146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 lIns="0" tIns="0" rIns="0" bIns="0">
              <a:spAutoFit/>
            </a:bodyPr>
            <a:lstStyle/>
            <a:p>
              <a:pPr marL="285750" marR="0" indent="-28575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20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Verdana"/>
                </a:rPr>
                <a:t>Climate change leads to prolonged dry spells and floods, damaging crops and the food supply chain.</a:t>
              </a:r>
            </a:p>
            <a:p>
              <a:pPr marL="285750" marR="0" indent="-28575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1200" dirty="0">
                  <a:solidFill>
                    <a:schemeClr val="tx1"/>
                  </a:solidFill>
                </a:rPr>
                <a:t>Geopolitical tensions will disrupt the international trade, thus increasing food price and threaten food supply.</a:t>
              </a:r>
              <a:endParaRPr kumimoji="0" lang="en-GB" sz="12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D5EFAF-E763-BB2D-C51B-70E84D1D1BDA}"/>
              </a:ext>
            </a:extLst>
          </p:cNvPr>
          <p:cNvGrpSpPr/>
          <p:nvPr/>
        </p:nvGrpSpPr>
        <p:grpSpPr>
          <a:xfrm>
            <a:off x="335961" y="2972549"/>
            <a:ext cx="4098879" cy="1560991"/>
            <a:chOff x="335961" y="2972549"/>
            <a:chExt cx="4098879" cy="156099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7EB59D9-2F96-97F3-B703-19726617AA53}"/>
                </a:ext>
              </a:extLst>
            </p:cNvPr>
            <p:cNvSpPr/>
            <p:nvPr/>
          </p:nvSpPr>
          <p:spPr>
            <a:xfrm>
              <a:off x="335961" y="2972549"/>
              <a:ext cx="4098879" cy="156099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no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sng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Verdana"/>
                </a:rPr>
                <a:t>3) Global focus on UNSDGs</a:t>
              </a:r>
            </a:p>
          </p:txBody>
        </p:sp>
        <p:pic>
          <p:nvPicPr>
            <p:cNvPr id="31" name="Graphic 30" descr="Open hand with plant with solid fill">
              <a:extLst>
                <a:ext uri="{FF2B5EF4-FFF2-40B4-BE49-F238E27FC236}">
                  <a16:creationId xmlns:a16="http://schemas.microsoft.com/office/drawing/2014/main" id="{2E00E1F8-1E6A-2D75-D693-9D2655FAD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709788" y="3429044"/>
              <a:ext cx="648000" cy="648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86A140C-9191-634F-8DD4-36A878B28C86}"/>
                </a:ext>
              </a:extLst>
            </p:cNvPr>
            <p:cNvSpPr txBox="1"/>
            <p:nvPr/>
          </p:nvSpPr>
          <p:spPr>
            <a:xfrm>
              <a:off x="438149" y="3288792"/>
              <a:ext cx="3124201" cy="923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 lIns="0" tIns="0" rIns="0" bIns="0">
              <a:spAutoFit/>
            </a:bodyPr>
            <a:lstStyle/>
            <a:p>
              <a:pPr marL="285750" marR="0" indent="-28575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20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Verdana"/>
                </a:rPr>
                <a:t>UN’s emphasis on sustainability led to heightened attention on food security and climate change, attracting more investments and research on the topic.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382FE9-DD6C-8F25-C954-5E070BB39C4B}"/>
              </a:ext>
            </a:extLst>
          </p:cNvPr>
          <p:cNvGrpSpPr/>
          <p:nvPr/>
        </p:nvGrpSpPr>
        <p:grpSpPr>
          <a:xfrm>
            <a:off x="4709163" y="2948690"/>
            <a:ext cx="4072888" cy="1560991"/>
            <a:chOff x="4709163" y="2948690"/>
            <a:chExt cx="4072888" cy="156099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6F032CE-DA31-2E40-7E5A-9C26F372BA5C}"/>
                </a:ext>
              </a:extLst>
            </p:cNvPr>
            <p:cNvSpPr/>
            <p:nvPr/>
          </p:nvSpPr>
          <p:spPr>
            <a:xfrm>
              <a:off x="4709163" y="2948690"/>
              <a:ext cx="4072888" cy="1560991"/>
            </a:xfrm>
            <a:prstGeom prst="rect">
              <a:avLst/>
            </a:prstGeom>
            <a:solidFill>
              <a:schemeClr val="bg2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no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sng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Verdana"/>
                </a:rPr>
                <a:t>4) Rise of venture capital funds</a:t>
              </a:r>
            </a:p>
            <a:p>
              <a:pPr marL="285750" marR="0" indent="-28575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endParaRPr kumimoji="0" lang="en-GB" sz="14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endParaRPr>
            </a:p>
          </p:txBody>
        </p:sp>
        <p:pic>
          <p:nvPicPr>
            <p:cNvPr id="29" name="Graphic 28" descr="Money with solid fill">
              <a:extLst>
                <a:ext uri="{FF2B5EF4-FFF2-40B4-BE49-F238E27FC236}">
                  <a16:creationId xmlns:a16="http://schemas.microsoft.com/office/drawing/2014/main" id="{1D5ADC4F-C33C-7449-F48D-E59AB8F2B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09235" y="3405185"/>
              <a:ext cx="648000" cy="6480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3951744-3C2A-6677-887B-ADE988939FD1}"/>
                </a:ext>
              </a:extLst>
            </p:cNvPr>
            <p:cNvSpPr txBox="1"/>
            <p:nvPr/>
          </p:nvSpPr>
          <p:spPr>
            <a:xfrm>
              <a:off x="4797099" y="3264933"/>
              <a:ext cx="3124201" cy="923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 lIns="0" tIns="0" rIns="0" bIns="0">
              <a:spAutoFit/>
            </a:bodyPr>
            <a:lstStyle/>
            <a:p>
              <a:pPr marL="285750" marR="0" indent="-28575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1200" dirty="0">
                  <a:solidFill>
                    <a:schemeClr val="tx1"/>
                  </a:solidFill>
                </a:rPr>
                <a:t>The attention of VC firms in agri-foodtech since 2012 created a multiplier effect – more start-ups entered the sector, attracting even more VC investments.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486642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B8EF11-C320-A54D-5379-E9CA281098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961" y="495954"/>
            <a:ext cx="8446088" cy="3960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sz="2400" dirty="0"/>
              <a:t>The trend of global </a:t>
            </a:r>
            <a:r>
              <a:rPr lang="en-GB" sz="2400" dirty="0" err="1"/>
              <a:t>agri-foodtech</a:t>
            </a:r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AF6B0-F110-CBDE-1BC9-3777DE5CB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F11C91-78D5-B939-1D0A-F754D4B72133}"/>
              </a:ext>
            </a:extLst>
          </p:cNvPr>
          <p:cNvSpPr txBox="1"/>
          <p:nvPr/>
        </p:nvSpPr>
        <p:spPr>
          <a:xfrm>
            <a:off x="335961" y="4784565"/>
            <a:ext cx="7779340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 lvl="1" indent="0"/>
            <a:r>
              <a:rPr lang="en-GB" sz="1000" dirty="0"/>
              <a:t>Source:</a:t>
            </a:r>
            <a:r>
              <a:rPr lang="en-GB" sz="1000" i="1" dirty="0"/>
              <a:t> </a:t>
            </a:r>
            <a:r>
              <a:rPr lang="en-GB" sz="1000" dirty="0" err="1">
                <a:hlinkClick r:id="rId3"/>
              </a:rPr>
              <a:t>AgFunder</a:t>
            </a:r>
            <a:r>
              <a:rPr lang="en-GB" sz="1000" dirty="0">
                <a:hlinkClick r:id="rId3"/>
              </a:rPr>
              <a:t> Global </a:t>
            </a:r>
            <a:r>
              <a:rPr lang="en-GB" sz="1000" dirty="0" err="1">
                <a:hlinkClick r:id="rId3"/>
              </a:rPr>
              <a:t>AgriFoodTech</a:t>
            </a:r>
            <a:r>
              <a:rPr lang="en-GB" sz="1000" dirty="0">
                <a:hlinkClick r:id="rId3"/>
              </a:rPr>
              <a:t> Investment Report 2024</a:t>
            </a:r>
            <a:r>
              <a:rPr lang="en-GB" sz="1000" dirty="0"/>
              <a:t>; https://forwardfooding.com/what-is-food-tech/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9B6DC0-5EE6-FB55-73DA-9512A73A2769}"/>
              </a:ext>
            </a:extLst>
          </p:cNvPr>
          <p:cNvSpPr/>
          <p:nvPr/>
        </p:nvSpPr>
        <p:spPr>
          <a:xfrm>
            <a:off x="335961" y="1489395"/>
            <a:ext cx="1536223" cy="1260000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Growth of the segment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C014D1-B37E-4EAA-1D28-E5BC96AC2254}"/>
              </a:ext>
            </a:extLst>
          </p:cNvPr>
          <p:cNvSpPr/>
          <p:nvPr/>
        </p:nvSpPr>
        <p:spPr>
          <a:xfrm>
            <a:off x="335961" y="3211756"/>
            <a:ext cx="1536223" cy="1260000"/>
          </a:xfrm>
          <a:prstGeom prst="rect">
            <a:avLst/>
          </a:prstGeom>
          <a:solidFill>
            <a:srgbClr val="92D05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Sub-sectors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5702D1-2ACB-769F-1809-C9DF50FF49C0}"/>
              </a:ext>
            </a:extLst>
          </p:cNvPr>
          <p:cNvSpPr txBox="1"/>
          <p:nvPr/>
        </p:nvSpPr>
        <p:spPr>
          <a:xfrm>
            <a:off x="1937179" y="1551476"/>
            <a:ext cx="2835864" cy="1077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 lvl="1" indent="0">
              <a:spcAft>
                <a:spcPts val="600"/>
              </a:spcAft>
            </a:pPr>
            <a:r>
              <a:rPr lang="en-GB" altLang="zh-TW" sz="1400" dirty="0"/>
              <a:t>The amount of money invest into Agri-foodtech start-ups had dropped from the peak of USD53.2 bn in 2021 to USD 15.6 bn in 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C318B8-C323-BFE8-B235-D7F2D2754963}"/>
              </a:ext>
            </a:extLst>
          </p:cNvPr>
          <p:cNvSpPr txBox="1"/>
          <p:nvPr/>
        </p:nvSpPr>
        <p:spPr>
          <a:xfrm>
            <a:off x="3484948" y="3128352"/>
            <a:ext cx="5297101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 lvl="1" indent="0"/>
            <a:r>
              <a:rPr lang="en-GB" altLang="zh-TW" sz="1200" dirty="0"/>
              <a:t>Forward Fooding, a European research institute creates a top-500 ranking of international </a:t>
            </a:r>
            <a:r>
              <a:rPr lang="en-GB" altLang="zh-TW" sz="1200" dirty="0" err="1"/>
              <a:t>agri-foodtech</a:t>
            </a:r>
            <a:r>
              <a:rPr lang="en-GB" altLang="zh-TW" sz="1200" dirty="0"/>
              <a:t> start-ups every year. They identified </a:t>
            </a:r>
            <a:r>
              <a:rPr lang="en-GB" altLang="zh-TW" sz="1200" b="1" dirty="0"/>
              <a:t>eight types </a:t>
            </a:r>
            <a:r>
              <a:rPr lang="en-GB" altLang="zh-TW" sz="1200" dirty="0"/>
              <a:t>of </a:t>
            </a:r>
            <a:r>
              <a:rPr lang="en-GB" altLang="zh-TW" sz="1200" dirty="0" err="1"/>
              <a:t>agri-foodtech</a:t>
            </a:r>
            <a:r>
              <a:rPr lang="en-GB" altLang="zh-TW" sz="1200" dirty="0"/>
              <a:t>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AAE20F-EDA5-E0C2-9FDD-88237F37A833}"/>
              </a:ext>
            </a:extLst>
          </p:cNvPr>
          <p:cNvSpPr/>
          <p:nvPr/>
        </p:nvSpPr>
        <p:spPr>
          <a:xfrm>
            <a:off x="3484948" y="3766812"/>
            <a:ext cx="1215319" cy="378976"/>
          </a:xfrm>
          <a:prstGeom prst="rect">
            <a:avLst/>
          </a:prstGeom>
          <a:solidFill>
            <a:schemeClr val="tx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Agtech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F62DD1-EA18-3839-6F12-57F55730B579}"/>
              </a:ext>
            </a:extLst>
          </p:cNvPr>
          <p:cNvSpPr/>
          <p:nvPr/>
        </p:nvSpPr>
        <p:spPr>
          <a:xfrm>
            <a:off x="3484948" y="4200408"/>
            <a:ext cx="1215319" cy="378976"/>
          </a:xfrm>
          <a:prstGeom prst="rect">
            <a:avLst/>
          </a:prstGeom>
          <a:solidFill>
            <a:schemeClr val="tx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Next-gen food and drinks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D107C6-4343-BED2-4104-5CA7E4105A0F}"/>
              </a:ext>
            </a:extLst>
          </p:cNvPr>
          <p:cNvSpPr/>
          <p:nvPr/>
        </p:nvSpPr>
        <p:spPr>
          <a:xfrm>
            <a:off x="4762677" y="3766812"/>
            <a:ext cx="1215319" cy="378976"/>
          </a:xfrm>
          <a:prstGeom prst="rect">
            <a:avLst/>
          </a:prstGeom>
          <a:solidFill>
            <a:schemeClr val="tx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Food processing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F9A63E-1F4F-0D70-1BD0-557299880546}"/>
              </a:ext>
            </a:extLst>
          </p:cNvPr>
          <p:cNvSpPr/>
          <p:nvPr/>
        </p:nvSpPr>
        <p:spPr>
          <a:xfrm>
            <a:off x="4762677" y="4200408"/>
            <a:ext cx="1215319" cy="378976"/>
          </a:xfrm>
          <a:prstGeom prst="rect">
            <a:avLst/>
          </a:prstGeom>
          <a:solidFill>
            <a:schemeClr val="tx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Food delivery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2F8F6F-6FBC-5EF7-C22E-4FF333C27907}"/>
              </a:ext>
            </a:extLst>
          </p:cNvPr>
          <p:cNvSpPr/>
          <p:nvPr/>
        </p:nvSpPr>
        <p:spPr>
          <a:xfrm>
            <a:off x="6040406" y="3766812"/>
            <a:ext cx="1215319" cy="378976"/>
          </a:xfrm>
          <a:prstGeom prst="rect">
            <a:avLst/>
          </a:prstGeom>
          <a:solidFill>
            <a:schemeClr val="tx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Kitchen and restaurant tech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396E20-F6C6-6C5C-4D4A-6777CACE3112}"/>
              </a:ext>
            </a:extLst>
          </p:cNvPr>
          <p:cNvSpPr/>
          <p:nvPr/>
        </p:nvSpPr>
        <p:spPr>
          <a:xfrm>
            <a:off x="6040406" y="4200408"/>
            <a:ext cx="1215319" cy="378976"/>
          </a:xfrm>
          <a:prstGeom prst="rect">
            <a:avLst/>
          </a:prstGeom>
          <a:solidFill>
            <a:schemeClr val="tx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Consumer apps and services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7D57DD-7CDD-76DE-4417-C6EC3C5FA95E}"/>
              </a:ext>
            </a:extLst>
          </p:cNvPr>
          <p:cNvSpPr/>
          <p:nvPr/>
        </p:nvSpPr>
        <p:spPr>
          <a:xfrm>
            <a:off x="7318135" y="3766812"/>
            <a:ext cx="1215319" cy="378976"/>
          </a:xfrm>
          <a:prstGeom prst="rect">
            <a:avLst/>
          </a:prstGeom>
          <a:solidFill>
            <a:schemeClr val="tx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Food safety and traceability</a:t>
            </a:r>
          </a:p>
        </p:txBody>
      </p:sp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2CAF30D3-9168-5623-79B7-CCA74B3F13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2303141"/>
              </p:ext>
            </p:extLst>
          </p:nvPr>
        </p:nvGraphicFramePr>
        <p:xfrm>
          <a:off x="4943476" y="1267470"/>
          <a:ext cx="3838574" cy="1703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378C88F-8DCB-55A5-E2D5-1DD0A4DD268A}"/>
              </a:ext>
            </a:extLst>
          </p:cNvPr>
          <p:cNvSpPr/>
          <p:nvPr/>
        </p:nvSpPr>
        <p:spPr>
          <a:xfrm>
            <a:off x="7318135" y="4194238"/>
            <a:ext cx="1215319" cy="378976"/>
          </a:xfrm>
          <a:prstGeom prst="rect">
            <a:avLst/>
          </a:prstGeom>
          <a:solidFill>
            <a:schemeClr val="tx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Surplus &amp; waste management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E1EB4B-D712-E606-2807-FDC58E8CC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179" y="3209534"/>
            <a:ext cx="135657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3840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C6E220-D7CA-0627-AED3-CEAC466B49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400" dirty="0" err="1"/>
              <a:t>Foodtech</a:t>
            </a:r>
            <a:r>
              <a:rPr lang="en-GB" sz="2400" dirty="0"/>
              <a:t> ecosystem in Hong Kong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C6A53-BB2E-6E66-31F6-33CEC2B2ED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Six key stakeholders continue to shape the development of agri-foodtech in Hong Kong.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BE787-8446-EBC0-98EF-F0E69E4C0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18" name="Graphic 17" descr="Flask with solid fill">
            <a:extLst>
              <a:ext uri="{FF2B5EF4-FFF2-40B4-BE49-F238E27FC236}">
                <a16:creationId xmlns:a16="http://schemas.microsoft.com/office/drawing/2014/main" id="{5CCBDB0D-63A9-6A67-F276-25C765683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27066" y="3215778"/>
            <a:ext cx="721180" cy="721180"/>
          </a:xfrm>
          <a:prstGeom prst="rect">
            <a:avLst/>
          </a:prstGeom>
        </p:spPr>
      </p:pic>
      <p:pic>
        <p:nvPicPr>
          <p:cNvPr id="19" name="Graphic 18" descr="Megaphone1 with solid fill">
            <a:extLst>
              <a:ext uri="{FF2B5EF4-FFF2-40B4-BE49-F238E27FC236}">
                <a16:creationId xmlns:a16="http://schemas.microsoft.com/office/drawing/2014/main" id="{7EF10612-8B53-D8D4-5265-3BD115343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1998" y="3220409"/>
            <a:ext cx="720000" cy="720000"/>
          </a:xfrm>
          <a:prstGeom prst="rect">
            <a:avLst/>
          </a:prstGeom>
        </p:spPr>
      </p:pic>
      <p:pic>
        <p:nvPicPr>
          <p:cNvPr id="20" name="Graphic 19" descr="Money with solid fill">
            <a:extLst>
              <a:ext uri="{FF2B5EF4-FFF2-40B4-BE49-F238E27FC236}">
                <a16:creationId xmlns:a16="http://schemas.microsoft.com/office/drawing/2014/main" id="{9002E10C-41CE-7618-DB7B-85AA7696A5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95754" y="3186779"/>
            <a:ext cx="720000" cy="720000"/>
          </a:xfrm>
          <a:prstGeom prst="rect">
            <a:avLst/>
          </a:prstGeom>
        </p:spPr>
      </p:pic>
      <p:pic>
        <p:nvPicPr>
          <p:cNvPr id="21" name="Graphic 20" descr="Gauge with solid fill">
            <a:extLst>
              <a:ext uri="{FF2B5EF4-FFF2-40B4-BE49-F238E27FC236}">
                <a16:creationId xmlns:a16="http://schemas.microsoft.com/office/drawing/2014/main" id="{51EAB471-83DD-D902-7653-0D7731FC48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27066" y="1450844"/>
            <a:ext cx="721180" cy="721180"/>
          </a:xfrm>
          <a:prstGeom prst="rect">
            <a:avLst/>
          </a:prstGeom>
        </p:spPr>
      </p:pic>
      <p:pic>
        <p:nvPicPr>
          <p:cNvPr id="22" name="Graphic 21" descr="City with solid fill">
            <a:extLst>
              <a:ext uri="{FF2B5EF4-FFF2-40B4-BE49-F238E27FC236}">
                <a16:creationId xmlns:a16="http://schemas.microsoft.com/office/drawing/2014/main" id="{8008DCBC-EA43-6BB6-8EDA-7AED4D4F5C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39344" y="1500764"/>
            <a:ext cx="720000" cy="720000"/>
          </a:xfrm>
          <a:prstGeom prst="rect">
            <a:avLst/>
          </a:prstGeom>
        </p:spPr>
      </p:pic>
      <p:pic>
        <p:nvPicPr>
          <p:cNvPr id="23" name="Graphic 22" descr="Sprouting Seed with solid fill">
            <a:extLst>
              <a:ext uri="{FF2B5EF4-FFF2-40B4-BE49-F238E27FC236}">
                <a16:creationId xmlns:a16="http://schemas.microsoft.com/office/drawing/2014/main" id="{4F4C1776-9702-E1BA-6A33-6A8A58A4C0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95754" y="1451434"/>
            <a:ext cx="720000" cy="720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1B50230-9F0A-0F08-2C33-C8DDD16F2821}"/>
              </a:ext>
            </a:extLst>
          </p:cNvPr>
          <p:cNvSpPr txBox="1"/>
          <p:nvPr/>
        </p:nvSpPr>
        <p:spPr>
          <a:xfrm>
            <a:off x="335961" y="2199363"/>
            <a:ext cx="2639587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 lvl="1" indent="0" algn="ctr"/>
            <a:r>
              <a:rPr lang="en-GB" altLang="zh-TW" sz="1400" b="1" dirty="0">
                <a:solidFill>
                  <a:srgbClr val="00B050"/>
                </a:solidFill>
              </a:rPr>
              <a:t>Start-ups</a:t>
            </a:r>
          </a:p>
          <a:p>
            <a:pPr lvl="1" indent="0" algn="ctr"/>
            <a:r>
              <a:rPr lang="en-GB" altLang="zh-TW" sz="1200" dirty="0"/>
              <a:t>Commercialise technologies and tackle food issues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89B515-5764-8521-8727-3BCC2B6265DC}"/>
              </a:ext>
            </a:extLst>
          </p:cNvPr>
          <p:cNvSpPr txBox="1"/>
          <p:nvPr/>
        </p:nvSpPr>
        <p:spPr>
          <a:xfrm>
            <a:off x="3252205" y="2199363"/>
            <a:ext cx="2639587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 lvl="1" indent="0" algn="ctr"/>
            <a:r>
              <a:rPr lang="en-GB" altLang="zh-TW" sz="1400" b="1" dirty="0">
                <a:solidFill>
                  <a:schemeClr val="accent3">
                    <a:lumMod val="75000"/>
                  </a:schemeClr>
                </a:solidFill>
              </a:rPr>
              <a:t>Traditional corporates</a:t>
            </a:r>
          </a:p>
          <a:p>
            <a:pPr lvl="1" indent="0" algn="ctr"/>
            <a:r>
              <a:rPr lang="en-GB" altLang="zh-TW" sz="1200" dirty="0"/>
              <a:t>Adopt the new solutions provided by start-ups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4EA9665-348B-128E-B075-76123460275D}"/>
              </a:ext>
            </a:extLst>
          </p:cNvPr>
          <p:cNvSpPr txBox="1"/>
          <p:nvPr/>
        </p:nvSpPr>
        <p:spPr>
          <a:xfrm>
            <a:off x="6167863" y="2199363"/>
            <a:ext cx="2639587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 lvl="1" indent="0" algn="ctr"/>
            <a:r>
              <a:rPr lang="en-GB" altLang="zh-TW" sz="1400" b="1" dirty="0">
                <a:solidFill>
                  <a:srgbClr val="FF0000"/>
                </a:solidFill>
              </a:rPr>
              <a:t>Accelerators</a:t>
            </a:r>
          </a:p>
          <a:p>
            <a:pPr lvl="1" indent="0" algn="ctr"/>
            <a:r>
              <a:rPr lang="en-GB" altLang="zh-TW" sz="1200" dirty="0"/>
              <a:t>Provide support services and network to help start-ups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3FF40D-DC18-2036-4DAF-4101D89B0579}"/>
              </a:ext>
            </a:extLst>
          </p:cNvPr>
          <p:cNvSpPr txBox="1"/>
          <p:nvPr/>
        </p:nvSpPr>
        <p:spPr>
          <a:xfrm>
            <a:off x="335961" y="3939429"/>
            <a:ext cx="2639587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 lvl="1" indent="0" algn="ctr"/>
            <a:r>
              <a:rPr lang="en-GB" altLang="zh-TW" sz="1400" b="1" dirty="0">
                <a:solidFill>
                  <a:schemeClr val="accent4">
                    <a:lumMod val="75000"/>
                  </a:schemeClr>
                </a:solidFill>
              </a:rPr>
              <a:t>VC funds</a:t>
            </a:r>
          </a:p>
          <a:p>
            <a:pPr lvl="1" indent="0" algn="ctr"/>
            <a:r>
              <a:rPr lang="en-GB" altLang="zh-TW" sz="1200" dirty="0"/>
              <a:t>Provide capital for start-ups to grow their business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9CCF1D-96BB-1D6B-FDE5-3F795C5EF3E6}"/>
              </a:ext>
            </a:extLst>
          </p:cNvPr>
          <p:cNvSpPr txBox="1"/>
          <p:nvPr/>
        </p:nvSpPr>
        <p:spPr>
          <a:xfrm>
            <a:off x="3252205" y="3939429"/>
            <a:ext cx="2639587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 lvl="1" indent="0" algn="ctr"/>
            <a:r>
              <a:rPr lang="en-GB" altLang="zh-TW" sz="1400" b="1" dirty="0">
                <a:solidFill>
                  <a:schemeClr val="accent1">
                    <a:lumMod val="75000"/>
                  </a:schemeClr>
                </a:solidFill>
              </a:rPr>
              <a:t>Media</a:t>
            </a:r>
          </a:p>
          <a:p>
            <a:pPr lvl="1" indent="0" algn="ctr"/>
            <a:r>
              <a:rPr lang="en-GB" altLang="zh-TW" sz="1200" dirty="0"/>
              <a:t>Publicise and act as a networking hub for start-ups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978473-838E-64A1-0E2E-2098C35FFA35}"/>
              </a:ext>
            </a:extLst>
          </p:cNvPr>
          <p:cNvSpPr txBox="1"/>
          <p:nvPr/>
        </p:nvSpPr>
        <p:spPr>
          <a:xfrm>
            <a:off x="6167863" y="3939429"/>
            <a:ext cx="2639587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 lvl="1" indent="0" algn="ctr"/>
            <a:r>
              <a:rPr lang="en-GB" altLang="zh-TW" sz="1400" b="1" dirty="0">
                <a:solidFill>
                  <a:schemeClr val="accent2">
                    <a:lumMod val="75000"/>
                  </a:schemeClr>
                </a:solidFill>
              </a:rPr>
              <a:t>Researchers</a:t>
            </a:r>
          </a:p>
          <a:p>
            <a:pPr lvl="1" indent="0" algn="ctr"/>
            <a:r>
              <a:rPr lang="en-GB" altLang="zh-TW" sz="1200" dirty="0"/>
              <a:t>Advise on the technical feasibility of start-up’s solutions</a:t>
            </a:r>
          </a:p>
        </p:txBody>
      </p:sp>
    </p:spTree>
    <p:extLst>
      <p:ext uri="{BB962C8B-B14F-4D97-AF65-F5344CB8AC3E}">
        <p14:creationId xmlns:p14="http://schemas.microsoft.com/office/powerpoint/2010/main" val="314627013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PT Template_Blank_20151231_FINAL">
  <a:themeElements>
    <a:clrScheme name="HKTDC">
      <a:dk1>
        <a:sysClr val="windowText" lastClr="000000"/>
      </a:dk1>
      <a:lt1>
        <a:sysClr val="window" lastClr="FFFFFF"/>
      </a:lt1>
      <a:dk2>
        <a:srgbClr val="58595B"/>
      </a:dk2>
      <a:lt2>
        <a:srgbClr val="E7E6E6"/>
      </a:lt2>
      <a:accent1>
        <a:srgbClr val="F47920"/>
      </a:accent1>
      <a:accent2>
        <a:srgbClr val="51A7B9"/>
      </a:accent2>
      <a:accent3>
        <a:srgbClr val="FFC20E"/>
      </a:accent3>
      <a:accent4>
        <a:srgbClr val="40B4FF"/>
      </a:accent4>
      <a:accent5>
        <a:srgbClr val="084C6C"/>
      </a:accent5>
      <a:accent6>
        <a:srgbClr val="900404"/>
      </a:accent6>
      <a:hlink>
        <a:srgbClr val="0563C1"/>
      </a:hlink>
      <a:folHlink>
        <a:srgbClr val="954F72"/>
      </a:folHlink>
    </a:clrScheme>
    <a:fontScheme name="Standard">
      <a:majorFont>
        <a:latin typeface="Verdana"/>
        <a:ea typeface="微軟正黑體"/>
        <a:cs typeface=""/>
      </a:majorFont>
      <a:minorFont>
        <a:latin typeface="Verdana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25400" cap="flat">
          <a:noFill/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 dirty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PT Template_Blank_20151231_FINAL">
  <a:themeElements>
    <a:clrScheme name="PPT Template_Blank_20151231_FIN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PPT Template_Blank_20151231_FINAL">
      <a:majorFont>
        <a:latin typeface="Verdana"/>
        <a:ea typeface="Verdana"/>
        <a:cs typeface="Verdana"/>
      </a:majorFont>
      <a:minorFont>
        <a:latin typeface="Verdana"/>
        <a:ea typeface="Verdana"/>
        <a:cs typeface="Verdana"/>
      </a:minorFont>
    </a:fontScheme>
    <a:fmtScheme name="PPT Template_Blank_20151231_FIN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829C2D0BC7F544BE1FEDE0EECD7245" ma:contentTypeVersion="14" ma:contentTypeDescription="Create a new document." ma:contentTypeScope="" ma:versionID="f3602be2004161152169196565154b84">
  <xsd:schema xmlns:xsd="http://www.w3.org/2001/XMLSchema" xmlns:xs="http://www.w3.org/2001/XMLSchema" xmlns:p="http://schemas.microsoft.com/office/2006/metadata/properties" xmlns:ns2="de5c2c51-7906-4fac-bf5c-36dc0d54e7e0" xmlns:ns3="864ccfde-09d8-454f-ae99-5f29ab723904" targetNamespace="http://schemas.microsoft.com/office/2006/metadata/properties" ma:root="true" ma:fieldsID="f0d2b248a4414c8582816461682120fc" ns2:_="" ns3:_="">
    <xsd:import namespace="de5c2c51-7906-4fac-bf5c-36dc0d54e7e0"/>
    <xsd:import namespace="864ccfde-09d8-454f-ae99-5f29ab7239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c2c51-7906-4fac-bf5c-36dc0d54e7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ccfde-09d8-454f-ae99-5f29ab723904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87e0f45-7ca9-4496-9d39-5b0b5009d033}" ma:internalName="TaxCatchAll" ma:showField="CatchAllData" ma:web="864ccfde-09d8-454f-ae99-5f29ab7239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5c2c51-7906-4fac-bf5c-36dc0d54e7e0">
      <Terms xmlns="http://schemas.microsoft.com/office/infopath/2007/PartnerControls"/>
    </lcf76f155ced4ddcb4097134ff3c332f>
    <TaxCatchAll xmlns="864ccfde-09d8-454f-ae99-5f29ab723904" xsi:nil="true"/>
  </documentManagement>
</p:properties>
</file>

<file path=customXml/itemProps1.xml><?xml version="1.0" encoding="utf-8"?>
<ds:datastoreItem xmlns:ds="http://schemas.openxmlformats.org/officeDocument/2006/customXml" ds:itemID="{D2ABBA01-682B-4627-BD98-47669F155A78}"/>
</file>

<file path=customXml/itemProps2.xml><?xml version="1.0" encoding="utf-8"?>
<ds:datastoreItem xmlns:ds="http://schemas.openxmlformats.org/officeDocument/2006/customXml" ds:itemID="{8704C1E1-E626-4931-8C4F-35C51C82CA91}"/>
</file>

<file path=customXml/itemProps3.xml><?xml version="1.0" encoding="utf-8"?>
<ds:datastoreItem xmlns:ds="http://schemas.openxmlformats.org/officeDocument/2006/customXml" ds:itemID="{93469508-A187-4A76-92F1-94041B5353C8}"/>
</file>

<file path=docMetadata/LabelInfo.xml><?xml version="1.0" encoding="utf-8"?>
<clbl:labelList xmlns:clbl="http://schemas.microsoft.com/office/2020/mipLabelMetadata">
  <clbl:label id="{de180f95-eee8-42a4-9cab-dc2dd6ce3ed0}" enabled="0" method="" siteId="{de180f95-eee8-42a4-9cab-dc2dd6ce3ed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16205</TotalTime>
  <Words>1446</Words>
  <Application>Microsoft Office PowerPoint</Application>
  <PresentationFormat>On-screen Show (16:9)</PresentationFormat>
  <Paragraphs>151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Roboto</vt:lpstr>
      <vt:lpstr>Verdana</vt:lpstr>
      <vt:lpstr>Wingdings</vt:lpstr>
      <vt:lpstr>PPT Template_Blank_20151231_FINAL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Tsang, SW (RE)</dc:creator>
  <cp:lastModifiedBy>Alice Tsang, SW (RE)</cp:lastModifiedBy>
  <cp:revision>93</cp:revision>
  <dcterms:modified xsi:type="dcterms:W3CDTF">2025-04-22T08:46:22Z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0x010100EF829C2D0BC7F544BE1FEDE0EECD7245</vt:lpwstr>
  </property>
  <property fmtid="{D5CDD505-2E9C-101B-9397-08002B2CF9AE}" pid="3" name="MediaServiceImageTags">
    <vt:lpwstr/>
  </property>
</Properties>
</file>